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463" r:id="rId2"/>
    <p:sldId id="357" r:id="rId3"/>
    <p:sldId id="405" r:id="rId4"/>
    <p:sldId id="406" r:id="rId5"/>
    <p:sldId id="417" r:id="rId6"/>
    <p:sldId id="418" r:id="rId7"/>
    <p:sldId id="419" r:id="rId8"/>
    <p:sldId id="454" r:id="rId9"/>
    <p:sldId id="455" r:id="rId10"/>
    <p:sldId id="456" r:id="rId11"/>
    <p:sldId id="457" r:id="rId12"/>
    <p:sldId id="458" r:id="rId13"/>
    <p:sldId id="459" r:id="rId14"/>
    <p:sldId id="460" r:id="rId15"/>
    <p:sldId id="461" r:id="rId16"/>
    <p:sldId id="462" r:id="rId17"/>
    <p:sldId id="401" r:id="rId18"/>
  </p:sldIdLst>
  <p:sldSz cx="9144000" cy="5143500" type="screen16x9"/>
  <p:notesSz cx="6761163" cy="9942513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FCrE/n08eQiBee1a1NG2bg==" hashData="RK/vYDHCN8pY6OGzg/aZgKSFhQkWT4jVy+8pF1N99Y8I+HetWXSz3uGVaEuD9bSXqBC0CGMXIBs1SUC4+c9uoQ=="/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10E0"/>
    <a:srgbClr val="AB559B"/>
    <a:srgbClr val="005DA2"/>
    <a:srgbClr val="FF6201"/>
    <a:srgbClr val="FA9F86"/>
    <a:srgbClr val="C4C7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74463" autoAdjust="0"/>
  </p:normalViewPr>
  <p:slideViewPr>
    <p:cSldViewPr snapToGrid="0">
      <p:cViewPr varScale="1">
        <p:scale>
          <a:sx n="126" d="100"/>
          <a:sy n="126" d="100"/>
        </p:scale>
        <p:origin x="91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16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9515A-5222-4F01-879C-8A4FDD1B0536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FFAD9-53DE-42F6-98D8-C7F9888970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DE9EE-F82A-44FC-9338-200B4E080055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8553E-6660-4B95-9869-B2777316F5C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634727"/>
            <a:ext cx="3566160" cy="6172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725" b="0" cap="none" baseline="0">
                <a:solidFill>
                  <a:schemeClr val="accent1"/>
                </a:solidFill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225841"/>
            <a:ext cx="3566160" cy="25061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3166" y="1634727"/>
            <a:ext cx="3566160" cy="6172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1725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lvl="0" indent="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3166" y="2225841"/>
            <a:ext cx="3566160" cy="25061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9144000" cy="4929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25" y="0"/>
            <a:ext cx="776288" cy="12072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内容占位符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2305" y="60325"/>
            <a:ext cx="2036762" cy="382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00115" y="1"/>
            <a:ext cx="5957888" cy="492918"/>
          </a:xfrm>
        </p:spPr>
        <p:txBody>
          <a:bodyPr>
            <a:normAutofit/>
          </a:bodyPr>
          <a:lstStyle>
            <a:lvl1pPr>
              <a:defRPr sz="24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786342025"/>
              </p:ext>
            </p:extLst>
          </p:nvPr>
        </p:nvGraphicFramePr>
        <p:xfrm>
          <a:off x="-2830" y="666573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5" name="图片 4">
            <a:extLst>
              <a:ext uri="{FF2B5EF4-FFF2-40B4-BE49-F238E27FC236}">
                <a16:creationId xmlns:a16="http://schemas.microsoft.com/office/drawing/2014/main" id="{B769826C-94B6-4056-B1BF-6ABFF5C6E0B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817" y="4277090"/>
            <a:ext cx="736708" cy="8664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353632"/>
            <a:ext cx="3291840" cy="130302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617220"/>
            <a:ext cx="4258818" cy="388848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1693129"/>
            <a:ext cx="3291840" cy="2821721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45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B62BCDD-7E13-4EAD-829B-FA05AD203A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07292" y="4277090"/>
            <a:ext cx="736708" cy="8664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149562" y="15240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571500"/>
            <a:ext cx="1971675" cy="4057650"/>
          </a:xfrm>
        </p:spPr>
        <p:txBody>
          <a:bodyPr vert="eaVert" lIns="45720" tIns="91440" rIns="45720" bIns="9144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571500"/>
            <a:ext cx="5686425" cy="40576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44447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2">
              <a:lumMod val="5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438912"/>
            <a:ext cx="7290054" cy="1124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714500"/>
            <a:ext cx="7290055" cy="301752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4853028"/>
            <a:ext cx="1615607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4853028"/>
            <a:ext cx="4426094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4853028"/>
            <a:ext cx="730250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F5E3D0D-FE4C-47A7-B99B-FF98BB84CE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/>
  <p:txStyles>
    <p:titleStyle>
      <a:lvl1pPr algn="l" defTabSz="685800" rtl="0" eaLnBrk="1" latinLnBrk="0" hangingPunct="1">
        <a:lnSpc>
          <a:spcPct val="80000"/>
        </a:lnSpc>
        <a:spcBef>
          <a:spcPct val="0"/>
        </a:spcBef>
        <a:buNone/>
        <a:defRPr sz="3750" kern="1200" cap="all" spc="75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198755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335915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44577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58293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795655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91186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1021715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8"/>
          <p:cNvSpPr txBox="1">
            <a:spLocks noGrp="1"/>
          </p:cNvSpPr>
          <p:nvPr/>
        </p:nvSpPr>
        <p:spPr>
          <a:xfrm>
            <a:off x="6057900" y="4685110"/>
            <a:ext cx="1485900" cy="354806"/>
          </a:xfrm>
          <a:prstGeom prst="rect">
            <a:avLst/>
          </a:prstGeom>
          <a:noFill/>
          <a:ln w="9525">
            <a:noFill/>
          </a:ln>
        </p:spPr>
        <p:txBody>
          <a:bodyPr lIns="68574" tIns="34288" rIns="68574" bIns="34288"/>
          <a:lstStyle>
            <a:lvl1pPr marL="471805" indent="-47180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8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8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500">
                <a:solidFill>
                  <a:schemeClr val="tx1"/>
                </a:solidFill>
                <a:latin typeface="+mn-lt"/>
                <a:ea typeface="+mn-ea"/>
              </a:defRPr>
            </a:lvl2pPr>
            <a:lvl3pPr marL="1303655" indent="-3924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4180" indent="-390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1055" indent="-396875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r" defTabSz="1219200" eaLnBrk="1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z="825" dirty="0">
                <a:solidFill>
                  <a:srgbClr val="000000"/>
                </a:solidFill>
              </a:rPr>
              <a:t>1</a:t>
            </a:fld>
            <a:endParaRPr lang="en-US" altLang="zh-CN" sz="825" dirty="0">
              <a:solidFill>
                <a:srgbClr val="000000"/>
              </a:solidFill>
            </a:endParaRPr>
          </a:p>
        </p:txBody>
      </p:sp>
      <p:pic>
        <p:nvPicPr>
          <p:cNvPr id="16896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40752" y="710936"/>
            <a:ext cx="7334912" cy="1821129"/>
          </a:xfrm>
          <a:prstGeom prst="rect">
            <a:avLst/>
          </a:prstGeom>
          <a:noFill/>
          <a:ln>
            <a:noFill/>
          </a:ln>
        </p:spPr>
        <p:txBody>
          <a:bodyPr lIns="68574" tIns="34288" rIns="68574" bIns="34288" anchor="b"/>
          <a:lstStyle>
            <a:lvl1pPr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工业机器人编程与系统集成</a:t>
            </a:r>
            <a:endParaRPr lang="en-US" altLang="zh-CN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2C0B11A-4E3E-44D5-8EC6-04D0CAA43DE6}"/>
              </a:ext>
            </a:extLst>
          </p:cNvPr>
          <p:cNvSpPr txBox="1"/>
          <p:nvPr/>
        </p:nvSpPr>
        <p:spPr bwMode="auto">
          <a:xfrm>
            <a:off x="1930137" y="3646354"/>
            <a:ext cx="5556142" cy="696469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2024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9B6D81C-EE68-49EF-BC7F-9E82E1CFFCF3}"/>
              </a:ext>
            </a:extLst>
          </p:cNvPr>
          <p:cNvSpPr txBox="1"/>
          <p:nvPr/>
        </p:nvSpPr>
        <p:spPr bwMode="auto">
          <a:xfrm>
            <a:off x="3618206" y="2763889"/>
            <a:ext cx="2330970" cy="696469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张爱红  主编</a:t>
            </a: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59761" y="403854"/>
            <a:ext cx="8280000" cy="4629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例程如下：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70C0"/>
                </a:solidFill>
              </a:rPr>
              <a:t>    </a:t>
            </a:r>
            <a:r>
              <a:rPr lang="en-US" altLang="zh-CN" sz="1400" dirty="0">
                <a:solidFill>
                  <a:srgbClr val="FF0000"/>
                </a:solidFill>
              </a:rPr>
              <a:t>PROC </a:t>
            </a:r>
            <a:r>
              <a:rPr lang="en-US" altLang="zh-CN" sz="1400" dirty="0" err="1">
                <a:solidFill>
                  <a:srgbClr val="FF0000"/>
                </a:solidFill>
              </a:rPr>
              <a:t>RobConnectToCamera</a:t>
            </a:r>
            <a:endParaRPr lang="en-US" altLang="zh-CN" sz="14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70C0"/>
                </a:solidFill>
              </a:rPr>
              <a:t>           </a:t>
            </a:r>
            <a:r>
              <a:rPr lang="en-US" altLang="zh-CN" sz="1400" dirty="0" err="1">
                <a:solidFill>
                  <a:srgbClr val="0070C0"/>
                </a:solidFill>
              </a:rPr>
              <a:t>SocketClose</a:t>
            </a:r>
            <a:r>
              <a:rPr lang="en-US" altLang="zh-CN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 err="1">
                <a:solidFill>
                  <a:srgbClr val="0070C0"/>
                </a:solidFill>
              </a:rPr>
              <a:t>ComSocket</a:t>
            </a:r>
            <a:r>
              <a:rPr lang="en-US" altLang="zh-CN" sz="1400" dirty="0">
                <a:solidFill>
                  <a:srgbClr val="0070C0"/>
                </a:solidFill>
              </a:rPr>
              <a:t>;//</a:t>
            </a:r>
            <a:r>
              <a:rPr lang="zh-CN" altLang="en-US" sz="1400" dirty="0">
                <a:solidFill>
                  <a:srgbClr val="0070C0"/>
                </a:solidFill>
              </a:rPr>
              <a:t>关闭套接字设备</a:t>
            </a:r>
            <a:r>
              <a:rPr lang="en-US" altLang="zh-CN" sz="1400" dirty="0" err="1">
                <a:solidFill>
                  <a:srgbClr val="0070C0"/>
                </a:solidFill>
              </a:rPr>
              <a:t>ComSocket</a:t>
            </a:r>
            <a:endParaRPr lang="en-US" altLang="zh-CN" sz="14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70C0"/>
                </a:solidFill>
              </a:rPr>
              <a:t>           </a:t>
            </a:r>
            <a:r>
              <a:rPr lang="en-US" altLang="zh-CN" sz="1400" dirty="0" err="1">
                <a:solidFill>
                  <a:srgbClr val="0070C0"/>
                </a:solidFill>
              </a:rPr>
              <a:t>SocketCreate</a:t>
            </a:r>
            <a:r>
              <a:rPr lang="en-US" altLang="zh-CN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 err="1">
                <a:solidFill>
                  <a:srgbClr val="0070C0"/>
                </a:solidFill>
              </a:rPr>
              <a:t>ComSocket</a:t>
            </a:r>
            <a:r>
              <a:rPr lang="en-US" altLang="zh-CN" sz="1400" dirty="0">
                <a:solidFill>
                  <a:srgbClr val="0070C0"/>
                </a:solidFill>
              </a:rPr>
              <a:t>;//</a:t>
            </a:r>
            <a:r>
              <a:rPr lang="zh-CN" altLang="en-US" sz="1400" dirty="0">
                <a:solidFill>
                  <a:srgbClr val="0070C0"/>
                </a:solidFill>
              </a:rPr>
              <a:t>创建套接字设备</a:t>
            </a:r>
            <a:r>
              <a:rPr lang="en-US" altLang="zh-CN" sz="1400" dirty="0" err="1">
                <a:solidFill>
                  <a:srgbClr val="0070C0"/>
                </a:solidFill>
              </a:rPr>
              <a:t>ComSocket</a:t>
            </a:r>
            <a:endParaRPr lang="en-US" altLang="zh-CN" sz="14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70C0"/>
                </a:solidFill>
              </a:rPr>
              <a:t>           </a:t>
            </a:r>
            <a:r>
              <a:rPr lang="en-US" altLang="zh-CN" sz="1400" dirty="0" err="1">
                <a:solidFill>
                  <a:srgbClr val="FF0000"/>
                </a:solidFill>
              </a:rPr>
              <a:t>SocketConnect</a:t>
            </a:r>
            <a:r>
              <a:rPr lang="en-US" altLang="zh-CN" sz="1400" dirty="0">
                <a:solidFill>
                  <a:srgbClr val="FF0000"/>
                </a:solidFill>
              </a:rPr>
              <a:t> ComSocket,“192.168.101.50”,3010</a:t>
            </a:r>
            <a:r>
              <a:rPr lang="en-US" altLang="zh-CN" sz="1400" dirty="0">
                <a:solidFill>
                  <a:srgbClr val="0070C0"/>
                </a:solidFill>
              </a:rPr>
              <a:t>//</a:t>
            </a:r>
            <a:r>
              <a:rPr lang="zh-CN" altLang="en-US" sz="1400" dirty="0">
                <a:solidFill>
                  <a:srgbClr val="0070C0"/>
                </a:solidFill>
              </a:rPr>
              <a:t>连接相机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70C0"/>
                </a:solidFill>
              </a:rPr>
              <a:t>           </a:t>
            </a:r>
            <a:r>
              <a:rPr lang="en-US" altLang="zh-CN" sz="1400" dirty="0" err="1">
                <a:solidFill>
                  <a:srgbClr val="0070C0"/>
                </a:solidFill>
              </a:rPr>
              <a:t>SocketReceive</a:t>
            </a:r>
            <a:r>
              <a:rPr lang="en-US" altLang="zh-CN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 err="1">
                <a:solidFill>
                  <a:srgbClr val="0070C0"/>
                </a:solidFill>
              </a:rPr>
              <a:t>ComSocket</a:t>
            </a:r>
            <a:r>
              <a:rPr lang="en-US" altLang="zh-CN" sz="1400" dirty="0">
                <a:solidFill>
                  <a:srgbClr val="0070C0"/>
                </a:solidFill>
              </a:rPr>
              <a:t>\Str:=</a:t>
            </a:r>
            <a:r>
              <a:rPr lang="en-US" altLang="zh-CN" sz="1400" dirty="0" err="1">
                <a:solidFill>
                  <a:srgbClr val="0070C0"/>
                </a:solidFill>
              </a:rPr>
              <a:t>strRec</a:t>
            </a:r>
            <a:r>
              <a:rPr lang="en-US" altLang="zh-CN" sz="1400" dirty="0">
                <a:solidFill>
                  <a:srgbClr val="0070C0"/>
                </a:solidFill>
              </a:rPr>
              <a:t>;//</a:t>
            </a:r>
            <a:r>
              <a:rPr lang="zh-CN" altLang="en-US" sz="1400" dirty="0">
                <a:solidFill>
                  <a:srgbClr val="0070C0"/>
                </a:solidFill>
              </a:rPr>
              <a:t>接收相机数据并保存到变量</a:t>
            </a:r>
            <a:r>
              <a:rPr lang="en-US" altLang="zh-CN" sz="1400" dirty="0" err="1">
                <a:solidFill>
                  <a:srgbClr val="0070C0"/>
                </a:solidFill>
              </a:rPr>
              <a:t>strRec</a:t>
            </a:r>
            <a:endParaRPr lang="en-US" altLang="zh-CN" sz="14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70C0"/>
                </a:solidFill>
              </a:rPr>
              <a:t>          </a:t>
            </a:r>
            <a:r>
              <a:rPr lang="en-US" altLang="zh-CN" sz="1400" dirty="0" err="1">
                <a:solidFill>
                  <a:srgbClr val="0070C0"/>
                </a:solidFill>
              </a:rPr>
              <a:t>TPWrite</a:t>
            </a:r>
            <a:r>
              <a:rPr lang="en-US" altLang="zh-CN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 err="1">
                <a:solidFill>
                  <a:srgbClr val="0070C0"/>
                </a:solidFill>
              </a:rPr>
              <a:t>strRec</a:t>
            </a:r>
            <a:r>
              <a:rPr lang="en-US" altLang="zh-CN" sz="1400" dirty="0">
                <a:solidFill>
                  <a:srgbClr val="0070C0"/>
                </a:solidFill>
              </a:rPr>
              <a:t>;//</a:t>
            </a:r>
            <a:r>
              <a:rPr lang="zh-CN" altLang="en-US" sz="1400" dirty="0">
                <a:solidFill>
                  <a:srgbClr val="0070C0"/>
                </a:solidFill>
              </a:rPr>
              <a:t>将</a:t>
            </a:r>
            <a:r>
              <a:rPr lang="en-US" altLang="zh-CN" sz="1400" dirty="0" err="1">
                <a:solidFill>
                  <a:srgbClr val="0070C0"/>
                </a:solidFill>
              </a:rPr>
              <a:t>strRec</a:t>
            </a:r>
            <a:r>
              <a:rPr lang="zh-CN" altLang="en-US" sz="1400" dirty="0">
                <a:solidFill>
                  <a:srgbClr val="0070C0"/>
                </a:solidFill>
              </a:rPr>
              <a:t>数据显示在示教器界面上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70C0"/>
                </a:solidFill>
              </a:rPr>
              <a:t>           </a:t>
            </a:r>
            <a:r>
              <a:rPr lang="en-US" altLang="zh-CN" sz="1400" dirty="0" err="1">
                <a:solidFill>
                  <a:srgbClr val="FF0000"/>
                </a:solidFill>
              </a:rPr>
              <a:t>SocketSend</a:t>
            </a:r>
            <a:r>
              <a:rPr lang="en-US" altLang="zh-CN" sz="1400" dirty="0">
                <a:solidFill>
                  <a:srgbClr val="FF0000"/>
                </a:solidFill>
              </a:rPr>
              <a:t> </a:t>
            </a:r>
            <a:r>
              <a:rPr lang="en-US" altLang="zh-CN" sz="1400" dirty="0" err="1">
                <a:solidFill>
                  <a:srgbClr val="FF0000"/>
                </a:solidFill>
              </a:rPr>
              <a:t>ComSocket</a:t>
            </a:r>
            <a:r>
              <a:rPr lang="en-US" altLang="zh-CN" sz="1400" dirty="0">
                <a:solidFill>
                  <a:srgbClr val="FF0000"/>
                </a:solidFill>
              </a:rPr>
              <a:t>\Str:=“admin\0d\0a”;</a:t>
            </a:r>
            <a:r>
              <a:rPr lang="en-US" altLang="zh-CN" sz="1400" dirty="0">
                <a:solidFill>
                  <a:srgbClr val="0070C0"/>
                </a:solidFill>
              </a:rPr>
              <a:t>//</a:t>
            </a:r>
            <a:r>
              <a:rPr lang="zh-CN" altLang="en-US" sz="1400" dirty="0">
                <a:solidFill>
                  <a:srgbClr val="0070C0"/>
                </a:solidFill>
              </a:rPr>
              <a:t>发送用户名</a:t>
            </a:r>
            <a:r>
              <a:rPr lang="en-US" altLang="zh-CN" sz="1400" dirty="0">
                <a:solidFill>
                  <a:srgbClr val="0070C0"/>
                </a:solidFill>
              </a:rPr>
              <a:t>admin</a:t>
            </a:r>
            <a:r>
              <a:rPr lang="zh-CN" altLang="en-US" sz="1400" dirty="0">
                <a:solidFill>
                  <a:srgbClr val="0070C0"/>
                </a:solidFill>
              </a:rPr>
              <a:t>与回车换行符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70C0"/>
                </a:solidFill>
              </a:rPr>
              <a:t>           </a:t>
            </a:r>
            <a:r>
              <a:rPr lang="en-US" altLang="zh-CN" sz="1400" dirty="0" err="1">
                <a:solidFill>
                  <a:srgbClr val="FF0000"/>
                </a:solidFill>
              </a:rPr>
              <a:t>SocketReceive</a:t>
            </a:r>
            <a:r>
              <a:rPr lang="en-US" altLang="zh-CN" sz="1400" dirty="0">
                <a:solidFill>
                  <a:srgbClr val="FF0000"/>
                </a:solidFill>
              </a:rPr>
              <a:t> </a:t>
            </a:r>
            <a:r>
              <a:rPr lang="en-US" altLang="zh-CN" sz="1400" dirty="0" err="1">
                <a:solidFill>
                  <a:srgbClr val="FF0000"/>
                </a:solidFill>
              </a:rPr>
              <a:t>ComSocket</a:t>
            </a:r>
            <a:r>
              <a:rPr lang="en-US" altLang="zh-CN" sz="1400" dirty="0">
                <a:solidFill>
                  <a:srgbClr val="FF0000"/>
                </a:solidFill>
              </a:rPr>
              <a:t>\Str:=</a:t>
            </a:r>
            <a:r>
              <a:rPr lang="en-US" altLang="zh-CN" sz="1400" dirty="0" err="1">
                <a:solidFill>
                  <a:srgbClr val="FF0000"/>
                </a:solidFill>
              </a:rPr>
              <a:t>strRec</a:t>
            </a:r>
            <a:r>
              <a:rPr lang="en-US" altLang="zh-CN" sz="1400" dirty="0">
                <a:solidFill>
                  <a:srgbClr val="FF0000"/>
                </a:solidFill>
              </a:rPr>
              <a:t>;</a:t>
            </a:r>
            <a:r>
              <a:rPr lang="en-US" altLang="zh-CN" sz="1400" dirty="0">
                <a:solidFill>
                  <a:srgbClr val="0070C0"/>
                </a:solidFill>
              </a:rPr>
              <a:t>//</a:t>
            </a:r>
            <a:r>
              <a:rPr lang="zh-CN" altLang="en-US" sz="1400" dirty="0">
                <a:solidFill>
                  <a:srgbClr val="0070C0"/>
                </a:solidFill>
              </a:rPr>
              <a:t>接收相机数据存到变量</a:t>
            </a:r>
            <a:r>
              <a:rPr lang="en-US" altLang="zh-CN" sz="1400" dirty="0" err="1">
                <a:solidFill>
                  <a:srgbClr val="0070C0"/>
                </a:solidFill>
              </a:rPr>
              <a:t>strRec</a:t>
            </a:r>
            <a:endParaRPr lang="en-US" altLang="zh-CN" sz="14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70C0"/>
                </a:solidFill>
              </a:rPr>
              <a:t>           </a:t>
            </a:r>
            <a:r>
              <a:rPr lang="en-US" altLang="zh-CN" sz="1400" dirty="0" err="1">
                <a:solidFill>
                  <a:srgbClr val="0070C0"/>
                </a:solidFill>
              </a:rPr>
              <a:t>TPWrite</a:t>
            </a:r>
            <a:r>
              <a:rPr lang="en-US" altLang="zh-CN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 err="1">
                <a:solidFill>
                  <a:srgbClr val="0070C0"/>
                </a:solidFill>
              </a:rPr>
              <a:t>strRec</a:t>
            </a:r>
            <a:r>
              <a:rPr lang="en-US" altLang="zh-CN" sz="1400" dirty="0">
                <a:solidFill>
                  <a:srgbClr val="0070C0"/>
                </a:solidFill>
              </a:rPr>
              <a:t>;//</a:t>
            </a:r>
            <a:r>
              <a:rPr lang="zh-CN" altLang="en-US" sz="1400" dirty="0">
                <a:solidFill>
                  <a:srgbClr val="0070C0"/>
                </a:solidFill>
              </a:rPr>
              <a:t>将</a:t>
            </a:r>
            <a:r>
              <a:rPr lang="en-US" altLang="zh-CN" sz="1400" dirty="0" err="1">
                <a:solidFill>
                  <a:srgbClr val="0070C0"/>
                </a:solidFill>
              </a:rPr>
              <a:t>strRec</a:t>
            </a:r>
            <a:r>
              <a:rPr lang="zh-CN" altLang="en-US" sz="1400" dirty="0">
                <a:solidFill>
                  <a:srgbClr val="0070C0"/>
                </a:solidFill>
              </a:rPr>
              <a:t>数据显示在示教器界面上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70C0"/>
                </a:solidFill>
              </a:rPr>
              <a:t>           </a:t>
            </a:r>
            <a:r>
              <a:rPr lang="en-US" altLang="zh-CN" sz="1400" dirty="0" err="1">
                <a:solidFill>
                  <a:srgbClr val="FF0000"/>
                </a:solidFill>
              </a:rPr>
              <a:t>SocketSend</a:t>
            </a:r>
            <a:r>
              <a:rPr lang="en-US" altLang="zh-CN" sz="1400" dirty="0">
                <a:solidFill>
                  <a:srgbClr val="FF0000"/>
                </a:solidFill>
              </a:rPr>
              <a:t> </a:t>
            </a:r>
            <a:r>
              <a:rPr lang="en-US" altLang="zh-CN" sz="1400" dirty="0" err="1">
                <a:solidFill>
                  <a:srgbClr val="FF0000"/>
                </a:solidFill>
              </a:rPr>
              <a:t>ComSocket</a:t>
            </a:r>
            <a:r>
              <a:rPr lang="en-US" altLang="zh-CN" sz="1400" dirty="0">
                <a:solidFill>
                  <a:srgbClr val="FF0000"/>
                </a:solidFill>
              </a:rPr>
              <a:t>\Str:=“\0d\0a”;</a:t>
            </a:r>
            <a:r>
              <a:rPr lang="en-US" altLang="zh-CN" sz="1400" dirty="0">
                <a:solidFill>
                  <a:srgbClr val="0070C0"/>
                </a:solidFill>
              </a:rPr>
              <a:t>//</a:t>
            </a:r>
            <a:r>
              <a:rPr lang="zh-CN" altLang="en-US" sz="1400" dirty="0">
                <a:solidFill>
                  <a:srgbClr val="0070C0"/>
                </a:solidFill>
              </a:rPr>
              <a:t>发送密码数据到相机，密码数据：</a:t>
            </a:r>
            <a:r>
              <a:rPr lang="en-US" altLang="zh-CN" sz="1400" dirty="0">
                <a:solidFill>
                  <a:srgbClr val="0070C0"/>
                </a:solidFill>
              </a:rPr>
              <a:t>\0d\0a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70C0"/>
                </a:solidFill>
              </a:rPr>
              <a:t>           </a:t>
            </a:r>
            <a:r>
              <a:rPr lang="en-US" altLang="zh-CN" sz="1400" dirty="0" err="1">
                <a:solidFill>
                  <a:srgbClr val="FF0000"/>
                </a:solidFill>
              </a:rPr>
              <a:t>SocketReceive</a:t>
            </a:r>
            <a:r>
              <a:rPr lang="en-US" altLang="zh-CN" sz="1400" dirty="0">
                <a:solidFill>
                  <a:srgbClr val="FF0000"/>
                </a:solidFill>
              </a:rPr>
              <a:t> </a:t>
            </a:r>
            <a:r>
              <a:rPr lang="en-US" altLang="zh-CN" sz="1400" dirty="0" err="1">
                <a:solidFill>
                  <a:srgbClr val="FF0000"/>
                </a:solidFill>
              </a:rPr>
              <a:t>ComSocket</a:t>
            </a:r>
            <a:r>
              <a:rPr lang="en-US" altLang="zh-CN" sz="1400" dirty="0">
                <a:solidFill>
                  <a:srgbClr val="FF0000"/>
                </a:solidFill>
              </a:rPr>
              <a:t>\Str:=</a:t>
            </a:r>
            <a:r>
              <a:rPr lang="en-US" altLang="zh-CN" sz="1400" dirty="0" err="1">
                <a:solidFill>
                  <a:srgbClr val="FF0000"/>
                </a:solidFill>
              </a:rPr>
              <a:t>strRec</a:t>
            </a:r>
            <a:r>
              <a:rPr lang="en-US" altLang="zh-CN" sz="1400" dirty="0">
                <a:solidFill>
                  <a:srgbClr val="FF0000"/>
                </a:solidFill>
              </a:rPr>
              <a:t>;</a:t>
            </a:r>
            <a:r>
              <a:rPr lang="en-US" altLang="zh-CN" sz="1400" dirty="0">
                <a:solidFill>
                  <a:srgbClr val="0070C0"/>
                </a:solidFill>
              </a:rPr>
              <a:t>//</a:t>
            </a:r>
            <a:r>
              <a:rPr lang="zh-CN" altLang="en-US" sz="1400" dirty="0">
                <a:solidFill>
                  <a:srgbClr val="0070C0"/>
                </a:solidFill>
              </a:rPr>
              <a:t>接收相机数据存到变量</a:t>
            </a:r>
            <a:r>
              <a:rPr lang="en-US" altLang="zh-CN" sz="1400" dirty="0" err="1">
                <a:solidFill>
                  <a:srgbClr val="0070C0"/>
                </a:solidFill>
              </a:rPr>
              <a:t>strRec</a:t>
            </a:r>
            <a:endParaRPr lang="en-US" altLang="zh-CN" sz="14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70C0"/>
                </a:solidFill>
              </a:rPr>
              <a:t>           </a:t>
            </a:r>
            <a:r>
              <a:rPr lang="en-US" altLang="zh-CN" sz="1400" dirty="0" err="1">
                <a:solidFill>
                  <a:srgbClr val="0070C0"/>
                </a:solidFill>
              </a:rPr>
              <a:t>TPWrite</a:t>
            </a:r>
            <a:r>
              <a:rPr lang="en-US" altLang="zh-CN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 err="1">
                <a:solidFill>
                  <a:srgbClr val="0070C0"/>
                </a:solidFill>
              </a:rPr>
              <a:t>strRec</a:t>
            </a:r>
            <a:r>
              <a:rPr lang="en-US" altLang="zh-CN" sz="1400" dirty="0">
                <a:solidFill>
                  <a:srgbClr val="0070C0"/>
                </a:solidFill>
              </a:rPr>
              <a:t>;//</a:t>
            </a:r>
            <a:r>
              <a:rPr lang="zh-CN" altLang="en-US" sz="1400" dirty="0">
                <a:solidFill>
                  <a:srgbClr val="0070C0"/>
                </a:solidFill>
              </a:rPr>
              <a:t>将</a:t>
            </a:r>
            <a:r>
              <a:rPr lang="en-US" altLang="zh-CN" sz="1400" dirty="0" err="1">
                <a:solidFill>
                  <a:srgbClr val="0070C0"/>
                </a:solidFill>
              </a:rPr>
              <a:t>strRec</a:t>
            </a:r>
            <a:r>
              <a:rPr lang="zh-CN" altLang="en-US" sz="1400" dirty="0">
                <a:solidFill>
                  <a:srgbClr val="0070C0"/>
                </a:solidFill>
              </a:rPr>
              <a:t>数据显示在示教器界面上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70C0"/>
                </a:solidFill>
              </a:rPr>
              <a:t>        </a:t>
            </a:r>
            <a:r>
              <a:rPr lang="en-US" altLang="zh-CN" sz="1400" dirty="0">
                <a:solidFill>
                  <a:srgbClr val="FF0000"/>
                </a:solidFill>
              </a:rPr>
              <a:t>ENDPROC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E6B29936-8110-4E58-B061-FAA8FCFD9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单元四 </a:t>
            </a:r>
            <a:r>
              <a:rPr lang="en-US" altLang="zh-CN" dirty="0"/>
              <a:t>ABB</a:t>
            </a:r>
            <a:r>
              <a:rPr lang="zh-CN" altLang="en-US" dirty="0"/>
              <a:t>工业机器人与视觉系统集成</a:t>
            </a:r>
          </a:p>
        </p:txBody>
      </p:sp>
    </p:spTree>
    <p:extLst>
      <p:ext uri="{BB962C8B-B14F-4D97-AF65-F5344CB8AC3E}">
        <p14:creationId xmlns:p14="http://schemas.microsoft.com/office/powerpoint/2010/main" val="2253425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12226" y="478804"/>
            <a:ext cx="8280000" cy="4116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2.</a:t>
            </a:r>
            <a:r>
              <a:rPr lang="zh-CN" altLang="en-US" sz="1600" dirty="0">
                <a:solidFill>
                  <a:srgbClr val="FF0000"/>
                </a:solidFill>
              </a:rPr>
              <a:t>相机拍照控制程序编写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工业机器人与相机通信建立后，即可编写</a:t>
            </a:r>
            <a:r>
              <a:rPr lang="zh-CN" altLang="en-US" sz="1600" dirty="0">
                <a:solidFill>
                  <a:srgbClr val="FF0000"/>
                </a:solidFill>
              </a:rPr>
              <a:t>相机拍照控制程序</a:t>
            </a:r>
            <a:r>
              <a:rPr lang="zh-CN" altLang="en-US" sz="1600" dirty="0">
                <a:solidFill>
                  <a:srgbClr val="0070C0"/>
                </a:solidFill>
              </a:rPr>
              <a:t>，例程如下：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>
                <a:solidFill>
                  <a:srgbClr val="FF0000"/>
                </a:solidFill>
              </a:rPr>
              <a:t>PROC </a:t>
            </a:r>
            <a:r>
              <a:rPr lang="en-US" altLang="zh-CN" sz="1600" dirty="0" err="1">
                <a:solidFill>
                  <a:srgbClr val="FF0000"/>
                </a:solidFill>
              </a:rPr>
              <a:t>SendmdToCamera</a:t>
            </a:r>
            <a:r>
              <a:rPr lang="en-US" altLang="zh-CN" sz="1600" dirty="0">
                <a:solidFill>
                  <a:srgbClr val="FF0000"/>
                </a:solidFill>
              </a:rPr>
              <a:t>()</a:t>
            </a:r>
            <a:endParaRPr lang="zh-CN" altLang="en-US" sz="16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   </a:t>
            </a:r>
            <a:r>
              <a:rPr lang="en-US" altLang="zh-CN" sz="1600" dirty="0" err="1">
                <a:solidFill>
                  <a:srgbClr val="0070C0"/>
                </a:solidFill>
              </a:rPr>
              <a:t>SocketSend</a:t>
            </a:r>
            <a:r>
              <a:rPr lang="en-US" altLang="zh-CN" sz="1600" dirty="0">
                <a:solidFill>
                  <a:srgbClr val="0070C0"/>
                </a:solidFill>
              </a:rPr>
              <a:t> </a:t>
            </a:r>
            <a:r>
              <a:rPr lang="en-US" altLang="zh-CN" sz="1600" dirty="0" err="1">
                <a:solidFill>
                  <a:srgbClr val="0070C0"/>
                </a:solidFill>
              </a:rPr>
              <a:t>ComSocket</a:t>
            </a:r>
            <a:r>
              <a:rPr lang="en-US" altLang="zh-CN" sz="1600" dirty="0">
                <a:solidFill>
                  <a:srgbClr val="0070C0"/>
                </a:solidFill>
              </a:rPr>
              <a:t>\Str:=“se8\0d\0a”;//</a:t>
            </a:r>
            <a:r>
              <a:rPr lang="zh-CN" altLang="en-US" sz="1600" dirty="0">
                <a:solidFill>
                  <a:srgbClr val="0070C0"/>
                </a:solidFill>
              </a:rPr>
              <a:t>发送相机拍照控制指令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   </a:t>
            </a:r>
            <a:r>
              <a:rPr lang="en-US" altLang="zh-CN" sz="1600" dirty="0" err="1">
                <a:solidFill>
                  <a:srgbClr val="0070C0"/>
                </a:solidFill>
              </a:rPr>
              <a:t>SocketReceive</a:t>
            </a:r>
            <a:r>
              <a:rPr lang="en-US" altLang="zh-CN" sz="1600" dirty="0">
                <a:solidFill>
                  <a:srgbClr val="0070C0"/>
                </a:solidFill>
              </a:rPr>
              <a:t> </a:t>
            </a:r>
            <a:r>
              <a:rPr lang="en-US" altLang="zh-CN" sz="1600" dirty="0" err="1">
                <a:solidFill>
                  <a:srgbClr val="0070C0"/>
                </a:solidFill>
              </a:rPr>
              <a:t>ComSocket</a:t>
            </a:r>
            <a:r>
              <a:rPr lang="en-US" altLang="zh-CN" sz="1600" dirty="0">
                <a:solidFill>
                  <a:srgbClr val="0070C0"/>
                </a:solidFill>
              </a:rPr>
              <a:t>\Str:=</a:t>
            </a:r>
            <a:r>
              <a:rPr lang="en-US" altLang="zh-CN" sz="1600" dirty="0" err="1">
                <a:solidFill>
                  <a:srgbClr val="0070C0"/>
                </a:solidFill>
              </a:rPr>
              <a:t>strRec</a:t>
            </a:r>
            <a:r>
              <a:rPr lang="en-US" altLang="zh-CN" sz="1600" dirty="0">
                <a:solidFill>
                  <a:srgbClr val="0070C0"/>
                </a:solidFill>
              </a:rPr>
              <a:t>;//</a:t>
            </a:r>
            <a:r>
              <a:rPr lang="zh-CN" altLang="en-US" sz="1600" dirty="0">
                <a:solidFill>
                  <a:srgbClr val="0070C0"/>
                </a:solidFill>
              </a:rPr>
              <a:t>接收数据</a:t>
            </a:r>
            <a:r>
              <a:rPr lang="en-US" altLang="zh-CN" sz="1600" dirty="0">
                <a:solidFill>
                  <a:srgbClr val="0070C0"/>
                </a:solidFill>
              </a:rPr>
              <a:t>,</a:t>
            </a:r>
            <a:r>
              <a:rPr lang="zh-CN" altLang="en-US" sz="1600" dirty="0">
                <a:solidFill>
                  <a:srgbClr val="0070C0"/>
                </a:solidFill>
              </a:rPr>
              <a:t>为</a:t>
            </a:r>
            <a:r>
              <a:rPr lang="en-US" altLang="zh-CN" sz="1600" dirty="0">
                <a:solidFill>
                  <a:srgbClr val="0070C0"/>
                </a:solidFill>
              </a:rPr>
              <a:t>1</a:t>
            </a:r>
            <a:r>
              <a:rPr lang="zh-CN" altLang="en-US" sz="1600" dirty="0">
                <a:solidFill>
                  <a:srgbClr val="0070C0"/>
                </a:solidFill>
              </a:rPr>
              <a:t>表示拍照成功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   IF </a:t>
            </a:r>
            <a:r>
              <a:rPr lang="en-US" altLang="zh-CN" sz="1600" dirty="0" err="1">
                <a:solidFill>
                  <a:srgbClr val="0070C0"/>
                </a:solidFill>
              </a:rPr>
              <a:t>strRec</a:t>
            </a:r>
            <a:r>
              <a:rPr lang="en-US" altLang="zh-CN" sz="1600" dirty="0">
                <a:solidFill>
                  <a:srgbClr val="0070C0"/>
                </a:solidFill>
              </a:rPr>
              <a:t> &lt;&gt; “1\0d\0a” THEN//</a:t>
            </a:r>
            <a:r>
              <a:rPr lang="zh-CN" altLang="en-US" sz="1600" dirty="0">
                <a:solidFill>
                  <a:srgbClr val="0070C0"/>
                </a:solidFill>
              </a:rPr>
              <a:t>使用</a:t>
            </a:r>
            <a:r>
              <a:rPr lang="en-US" altLang="zh-CN" sz="1600" dirty="0">
                <a:solidFill>
                  <a:srgbClr val="0070C0"/>
                </a:solidFill>
              </a:rPr>
              <a:t>IF</a:t>
            </a:r>
            <a:r>
              <a:rPr lang="zh-CN" altLang="en-US" sz="1600" dirty="0">
                <a:solidFill>
                  <a:srgbClr val="0070C0"/>
                </a:solidFill>
              </a:rPr>
              <a:t>指令判断相机是否拍照成功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             </a:t>
            </a:r>
            <a:r>
              <a:rPr lang="en-US" altLang="zh-CN" sz="1600" dirty="0" err="1">
                <a:solidFill>
                  <a:srgbClr val="0070C0"/>
                </a:solidFill>
              </a:rPr>
              <a:t>TPErase</a:t>
            </a:r>
            <a:r>
              <a:rPr lang="en-US" altLang="zh-CN" sz="1600" dirty="0">
                <a:solidFill>
                  <a:srgbClr val="0070C0"/>
                </a:solidFill>
              </a:rPr>
              <a:t>;//</a:t>
            </a:r>
            <a:r>
              <a:rPr lang="zh-CN" altLang="en-US" sz="1600" dirty="0">
                <a:solidFill>
                  <a:srgbClr val="0070C0"/>
                </a:solidFill>
              </a:rPr>
              <a:t>示教器画面清除；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         </a:t>
            </a:r>
            <a:r>
              <a:rPr lang="en-US" altLang="zh-CN" sz="1600" dirty="0" err="1">
                <a:solidFill>
                  <a:srgbClr val="0070C0"/>
                </a:solidFill>
              </a:rPr>
              <a:t>TPWrite</a:t>
            </a:r>
            <a:r>
              <a:rPr lang="en-US" altLang="zh-CN" sz="1600" dirty="0">
                <a:solidFill>
                  <a:srgbClr val="0070C0"/>
                </a:solidFill>
              </a:rPr>
              <a:t> “Camera Error”;//</a:t>
            </a:r>
            <a:r>
              <a:rPr lang="zh-CN" altLang="en-US" sz="1600" dirty="0">
                <a:solidFill>
                  <a:srgbClr val="0070C0"/>
                </a:solidFill>
              </a:rPr>
              <a:t>示教器上显示</a:t>
            </a:r>
            <a:r>
              <a:rPr lang="en-US" altLang="zh-CN" sz="1600" dirty="0">
                <a:solidFill>
                  <a:srgbClr val="0070C0"/>
                </a:solidFill>
              </a:rPr>
              <a:t>Camera Error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         STOP;//</a:t>
            </a:r>
            <a:r>
              <a:rPr lang="zh-CN" altLang="en-US" sz="1600" dirty="0">
                <a:solidFill>
                  <a:srgbClr val="0070C0"/>
                </a:solidFill>
              </a:rPr>
              <a:t>停止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   ENDIF//</a:t>
            </a:r>
            <a:r>
              <a:rPr lang="zh-CN" altLang="en-US" sz="1600" dirty="0">
                <a:solidFill>
                  <a:srgbClr val="0070C0"/>
                </a:solidFill>
              </a:rPr>
              <a:t>判断结束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</a:t>
            </a:r>
            <a:r>
              <a:rPr lang="en-US" altLang="zh-CN" sz="1600" dirty="0">
                <a:solidFill>
                  <a:srgbClr val="FF0000"/>
                </a:solidFill>
              </a:rPr>
              <a:t>ENDPROC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E6B29936-8110-4E58-B061-FAA8FCFD9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单元四 </a:t>
            </a:r>
            <a:r>
              <a:rPr lang="en-US" altLang="zh-CN" dirty="0"/>
              <a:t>ABB</a:t>
            </a:r>
            <a:r>
              <a:rPr lang="zh-CN" altLang="en-US" dirty="0"/>
              <a:t>工业机器人与视觉系统集成</a:t>
            </a:r>
          </a:p>
        </p:txBody>
      </p:sp>
    </p:spTree>
    <p:extLst>
      <p:ext uri="{BB962C8B-B14F-4D97-AF65-F5344CB8AC3E}">
        <p14:creationId xmlns:p14="http://schemas.microsoft.com/office/powerpoint/2010/main" val="1194038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502168" y="478804"/>
            <a:ext cx="8280000" cy="4486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3.</a:t>
            </a:r>
            <a:r>
              <a:rPr lang="zh-CN" altLang="en-US" sz="1600" dirty="0">
                <a:solidFill>
                  <a:srgbClr val="FF0000"/>
                </a:solidFill>
              </a:rPr>
              <a:t>获取相机图像数据程序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机器人要获取相机图像数据，必须向相机</a:t>
            </a:r>
            <a:r>
              <a:rPr lang="zh-CN" altLang="en-US" sz="1600" dirty="0">
                <a:solidFill>
                  <a:srgbClr val="FF0000"/>
                </a:solidFill>
              </a:rPr>
              <a:t>发送特定的指令</a:t>
            </a:r>
            <a:r>
              <a:rPr lang="zh-CN" altLang="en-US" sz="1600" dirty="0">
                <a:solidFill>
                  <a:srgbClr val="0070C0"/>
                </a:solidFill>
              </a:rPr>
              <a:t>，然后</a:t>
            </a:r>
            <a:r>
              <a:rPr lang="zh-CN" altLang="en-US" sz="1600" dirty="0">
                <a:solidFill>
                  <a:srgbClr val="FF0000"/>
                </a:solidFill>
              </a:rPr>
              <a:t>将接收到的数据转换成想要的数据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PROC </a:t>
            </a:r>
            <a:r>
              <a:rPr lang="en-US" altLang="zh-CN" sz="1600" dirty="0" err="1">
                <a:solidFill>
                  <a:srgbClr val="FF0000"/>
                </a:solidFill>
              </a:rPr>
              <a:t>GetCameraData</a:t>
            </a:r>
            <a:r>
              <a:rPr lang="en-US" altLang="zh-CN" sz="1600" dirty="0">
                <a:solidFill>
                  <a:srgbClr val="FF0000"/>
                </a:solidFill>
              </a:rPr>
              <a:t>()</a:t>
            </a:r>
            <a:endParaRPr lang="zh-CN" altLang="en-US" sz="16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 err="1">
                <a:solidFill>
                  <a:srgbClr val="0070C0"/>
                </a:solidFill>
              </a:rPr>
              <a:t>SocketSend</a:t>
            </a:r>
            <a:r>
              <a:rPr lang="en-US" altLang="zh-CN" sz="1600" dirty="0">
                <a:solidFill>
                  <a:srgbClr val="0070C0"/>
                </a:solidFill>
              </a:rPr>
              <a:t> </a:t>
            </a:r>
            <a:r>
              <a:rPr lang="en-US" altLang="zh-CN" sz="1600" dirty="0" err="1">
                <a:solidFill>
                  <a:srgbClr val="0070C0"/>
                </a:solidFill>
              </a:rPr>
              <a:t>ComSocket</a:t>
            </a:r>
            <a:r>
              <a:rPr lang="en-US" altLang="zh-CN" sz="1600" dirty="0">
                <a:solidFill>
                  <a:srgbClr val="0070C0"/>
                </a:solidFill>
              </a:rPr>
              <a:t>\Str:=“</a:t>
            </a:r>
            <a:r>
              <a:rPr lang="en-US" altLang="zh-CN" sz="1600" dirty="0" err="1">
                <a:solidFill>
                  <a:srgbClr val="0070C0"/>
                </a:solidFill>
              </a:rPr>
              <a:t>GVfalan.Fixture.X</a:t>
            </a:r>
            <a:r>
              <a:rPr lang="en-US" altLang="zh-CN" sz="1600" dirty="0">
                <a:solidFill>
                  <a:srgbClr val="0070C0"/>
                </a:solidFill>
              </a:rPr>
              <a:t>\0d\0a”;//</a:t>
            </a:r>
            <a:r>
              <a:rPr lang="zh-CN" altLang="en-US" sz="1600" dirty="0">
                <a:solidFill>
                  <a:srgbClr val="0070C0"/>
                </a:solidFill>
              </a:rPr>
              <a:t>发送获取工件</a:t>
            </a:r>
            <a:r>
              <a:rPr lang="en-US" altLang="zh-CN" sz="1600" dirty="0">
                <a:solidFill>
                  <a:srgbClr val="0070C0"/>
                </a:solidFill>
              </a:rPr>
              <a:t>X</a:t>
            </a:r>
            <a:r>
              <a:rPr lang="zh-CN" altLang="en-US" sz="1600" dirty="0">
                <a:solidFill>
                  <a:srgbClr val="0070C0"/>
                </a:solidFill>
              </a:rPr>
              <a:t>位置指令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 err="1">
                <a:solidFill>
                  <a:srgbClr val="0070C0"/>
                </a:solidFill>
              </a:rPr>
              <a:t>SocketReceive</a:t>
            </a:r>
            <a:r>
              <a:rPr lang="en-US" altLang="zh-CN" sz="1600" dirty="0">
                <a:solidFill>
                  <a:srgbClr val="0070C0"/>
                </a:solidFill>
              </a:rPr>
              <a:t> </a:t>
            </a:r>
            <a:r>
              <a:rPr lang="en-US" altLang="zh-CN" sz="1600" dirty="0" err="1">
                <a:solidFill>
                  <a:srgbClr val="0070C0"/>
                </a:solidFill>
              </a:rPr>
              <a:t>ComSocket</a:t>
            </a:r>
            <a:r>
              <a:rPr lang="en-US" altLang="zh-CN" sz="1600" dirty="0">
                <a:solidFill>
                  <a:srgbClr val="0070C0"/>
                </a:solidFill>
              </a:rPr>
              <a:t>\Str:=</a:t>
            </a:r>
            <a:r>
              <a:rPr lang="en-US" altLang="zh-CN" sz="1600" dirty="0" err="1">
                <a:solidFill>
                  <a:srgbClr val="0070C0"/>
                </a:solidFill>
              </a:rPr>
              <a:t>strRec</a:t>
            </a:r>
            <a:r>
              <a:rPr lang="en-US" altLang="zh-CN" sz="1600" dirty="0">
                <a:solidFill>
                  <a:srgbClr val="0070C0"/>
                </a:solidFill>
              </a:rPr>
              <a:t>;//</a:t>
            </a:r>
            <a:r>
              <a:rPr lang="zh-CN" altLang="en-US" sz="1600" dirty="0">
                <a:solidFill>
                  <a:srgbClr val="0070C0"/>
                </a:solidFill>
              </a:rPr>
              <a:t>接收相机数据并保存到</a:t>
            </a:r>
            <a:r>
              <a:rPr lang="en-US" altLang="zh-CN" sz="1600" dirty="0" err="1">
                <a:solidFill>
                  <a:srgbClr val="0070C0"/>
                </a:solidFill>
              </a:rPr>
              <a:t>strRec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 err="1">
                <a:solidFill>
                  <a:srgbClr val="0070C0"/>
                </a:solidFill>
              </a:rPr>
              <a:t>x_Position</a:t>
            </a:r>
            <a:r>
              <a:rPr lang="en-US" altLang="zh-CN" sz="1600" dirty="0">
                <a:solidFill>
                  <a:srgbClr val="0070C0"/>
                </a:solidFill>
              </a:rPr>
              <a:t>:= </a:t>
            </a:r>
            <a:r>
              <a:rPr lang="en-US" altLang="zh-CN" sz="1600" dirty="0" err="1">
                <a:solidFill>
                  <a:srgbClr val="0070C0"/>
                </a:solidFill>
              </a:rPr>
              <a:t>StringToNumData</a:t>
            </a:r>
            <a:r>
              <a:rPr lang="en-US" altLang="zh-CN" sz="1600" dirty="0">
                <a:solidFill>
                  <a:srgbClr val="0070C0"/>
                </a:solidFill>
              </a:rPr>
              <a:t>(</a:t>
            </a:r>
            <a:r>
              <a:rPr lang="en-US" altLang="zh-CN" sz="1600" dirty="0" err="1">
                <a:solidFill>
                  <a:srgbClr val="0070C0"/>
                </a:solidFill>
              </a:rPr>
              <a:t>strRec</a:t>
            </a:r>
            <a:r>
              <a:rPr lang="en-US" altLang="zh-CN" sz="1600" dirty="0">
                <a:solidFill>
                  <a:srgbClr val="0070C0"/>
                </a:solidFill>
              </a:rPr>
              <a:t>);//</a:t>
            </a:r>
            <a:r>
              <a:rPr lang="zh-CN" altLang="en-US" sz="1600" dirty="0">
                <a:solidFill>
                  <a:srgbClr val="0070C0"/>
                </a:solidFill>
              </a:rPr>
              <a:t>将数据转换并赋值给 </a:t>
            </a:r>
            <a:r>
              <a:rPr lang="en-US" altLang="zh-CN" sz="1600" dirty="0" err="1">
                <a:solidFill>
                  <a:srgbClr val="0070C0"/>
                </a:solidFill>
              </a:rPr>
              <a:t>x_Position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 …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 err="1">
                <a:solidFill>
                  <a:srgbClr val="0070C0"/>
                </a:solidFill>
              </a:rPr>
              <a:t>SocketSend</a:t>
            </a:r>
            <a:r>
              <a:rPr lang="en-US" altLang="zh-CN" sz="1600" dirty="0">
                <a:solidFill>
                  <a:srgbClr val="0070C0"/>
                </a:solidFill>
              </a:rPr>
              <a:t> </a:t>
            </a:r>
            <a:r>
              <a:rPr lang="en-US" altLang="zh-CN" sz="1600" dirty="0" err="1">
                <a:solidFill>
                  <a:srgbClr val="0070C0"/>
                </a:solidFill>
              </a:rPr>
              <a:t>ComSocket</a:t>
            </a:r>
            <a:r>
              <a:rPr lang="en-US" altLang="zh-CN" sz="1600" dirty="0">
                <a:solidFill>
                  <a:srgbClr val="0070C0"/>
                </a:solidFill>
              </a:rPr>
              <a:t>\Str:=“</a:t>
            </a:r>
            <a:r>
              <a:rPr lang="en-US" altLang="zh-CN" sz="1600" dirty="0" err="1">
                <a:solidFill>
                  <a:srgbClr val="0070C0"/>
                </a:solidFill>
              </a:rPr>
              <a:t>GVfalan.Fixture.Angle</a:t>
            </a:r>
            <a:r>
              <a:rPr lang="en-US" altLang="zh-CN" sz="1600" dirty="0">
                <a:solidFill>
                  <a:srgbClr val="0070C0"/>
                </a:solidFill>
              </a:rPr>
              <a:t>\0d\0a”;//</a:t>
            </a:r>
            <a:r>
              <a:rPr lang="zh-CN" altLang="en-US" sz="1600" dirty="0">
                <a:solidFill>
                  <a:srgbClr val="0070C0"/>
                </a:solidFill>
              </a:rPr>
              <a:t>发送获取工件旋转角度指令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 err="1">
                <a:solidFill>
                  <a:srgbClr val="0070C0"/>
                </a:solidFill>
              </a:rPr>
              <a:t>SocketReceive</a:t>
            </a:r>
            <a:r>
              <a:rPr lang="en-US" altLang="zh-CN" sz="1600" dirty="0">
                <a:solidFill>
                  <a:srgbClr val="0070C0"/>
                </a:solidFill>
              </a:rPr>
              <a:t> </a:t>
            </a:r>
            <a:r>
              <a:rPr lang="en-US" altLang="zh-CN" sz="1600" dirty="0" err="1">
                <a:solidFill>
                  <a:srgbClr val="0070C0"/>
                </a:solidFill>
              </a:rPr>
              <a:t>ComSocket</a:t>
            </a:r>
            <a:r>
              <a:rPr lang="en-US" altLang="zh-CN" sz="1600" dirty="0">
                <a:solidFill>
                  <a:srgbClr val="0070C0"/>
                </a:solidFill>
              </a:rPr>
              <a:t>\Str:=</a:t>
            </a:r>
            <a:r>
              <a:rPr lang="en-US" altLang="zh-CN" sz="1600" dirty="0" err="1">
                <a:solidFill>
                  <a:srgbClr val="0070C0"/>
                </a:solidFill>
              </a:rPr>
              <a:t>strRec</a:t>
            </a:r>
            <a:r>
              <a:rPr lang="en-US" altLang="zh-CN" sz="1600" dirty="0">
                <a:solidFill>
                  <a:srgbClr val="0070C0"/>
                </a:solidFill>
              </a:rPr>
              <a:t>;//</a:t>
            </a:r>
            <a:r>
              <a:rPr lang="zh-CN" altLang="en-US" sz="1600" dirty="0">
                <a:solidFill>
                  <a:srgbClr val="0070C0"/>
                </a:solidFill>
              </a:rPr>
              <a:t>接收相机数据并保存到</a:t>
            </a:r>
            <a:r>
              <a:rPr lang="en-US" altLang="zh-CN" sz="1600" dirty="0" err="1">
                <a:solidFill>
                  <a:srgbClr val="0070C0"/>
                </a:solidFill>
              </a:rPr>
              <a:t>strRec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Rotation:= </a:t>
            </a:r>
            <a:r>
              <a:rPr lang="en-US" altLang="zh-CN" sz="1600" dirty="0" err="1">
                <a:solidFill>
                  <a:srgbClr val="0070C0"/>
                </a:solidFill>
              </a:rPr>
              <a:t>StringToNumData</a:t>
            </a:r>
            <a:r>
              <a:rPr lang="en-US" altLang="zh-CN" sz="1600" dirty="0">
                <a:solidFill>
                  <a:srgbClr val="0070C0"/>
                </a:solidFill>
              </a:rPr>
              <a:t>(</a:t>
            </a:r>
            <a:r>
              <a:rPr lang="en-US" altLang="zh-CN" sz="1600" dirty="0" err="1">
                <a:solidFill>
                  <a:srgbClr val="0070C0"/>
                </a:solidFill>
              </a:rPr>
              <a:t>strRec</a:t>
            </a:r>
            <a:r>
              <a:rPr lang="en-US" altLang="zh-CN" sz="1600" dirty="0">
                <a:solidFill>
                  <a:srgbClr val="0070C0"/>
                </a:solidFill>
              </a:rPr>
              <a:t>);//</a:t>
            </a:r>
            <a:r>
              <a:rPr lang="zh-CN" altLang="en-US" sz="1600" dirty="0">
                <a:solidFill>
                  <a:srgbClr val="0070C0"/>
                </a:solidFill>
              </a:rPr>
              <a:t>将接收到数据转换并赋值给</a:t>
            </a:r>
            <a:r>
              <a:rPr lang="en-US" altLang="zh-CN" sz="1600" dirty="0">
                <a:solidFill>
                  <a:srgbClr val="0070C0"/>
                </a:solidFill>
              </a:rPr>
              <a:t>Rotation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ENDPROC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E6B29936-8110-4E58-B061-FAA8FCFD9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单元四 </a:t>
            </a:r>
            <a:r>
              <a:rPr lang="en-US" altLang="zh-CN" dirty="0"/>
              <a:t>ABB</a:t>
            </a:r>
            <a:r>
              <a:rPr lang="zh-CN" altLang="en-US" dirty="0"/>
              <a:t>工业机器人与视觉系统集成</a:t>
            </a:r>
          </a:p>
        </p:txBody>
      </p:sp>
    </p:spTree>
    <p:extLst>
      <p:ext uri="{BB962C8B-B14F-4D97-AF65-F5344CB8AC3E}">
        <p14:creationId xmlns:p14="http://schemas.microsoft.com/office/powerpoint/2010/main" val="3618422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44771" y="478804"/>
            <a:ext cx="8280000" cy="4116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程序中调用了带返回值的</a:t>
            </a:r>
            <a:r>
              <a:rPr lang="zh-CN" altLang="en-US" sz="1600" dirty="0">
                <a:solidFill>
                  <a:srgbClr val="FF0000"/>
                </a:solidFill>
              </a:rPr>
              <a:t>例行程序</a:t>
            </a:r>
            <a:r>
              <a:rPr lang="en-US" altLang="zh-CN" sz="1600" dirty="0" err="1">
                <a:solidFill>
                  <a:srgbClr val="FF0000"/>
                </a:solidFill>
              </a:rPr>
              <a:t>StringToNumData</a:t>
            </a:r>
            <a:r>
              <a:rPr lang="zh-CN" altLang="en-US" sz="1600" dirty="0">
                <a:solidFill>
                  <a:srgbClr val="0070C0"/>
                </a:solidFill>
              </a:rPr>
              <a:t>，返回值数据类型为</a:t>
            </a:r>
            <a:r>
              <a:rPr lang="en-US" altLang="zh-CN" sz="1600" dirty="0">
                <a:solidFill>
                  <a:srgbClr val="FF0000"/>
                </a:solidFill>
              </a:rPr>
              <a:t>num</a:t>
            </a:r>
            <a:r>
              <a:rPr lang="zh-CN" altLang="en-US" sz="1600" dirty="0">
                <a:solidFill>
                  <a:srgbClr val="0070C0"/>
                </a:solidFill>
              </a:rPr>
              <a:t>，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</a:rPr>
              <a:t>其定义如下：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PROC num </a:t>
            </a:r>
            <a:r>
              <a:rPr lang="en-US" altLang="zh-CN" sz="1600" dirty="0" err="1">
                <a:solidFill>
                  <a:srgbClr val="0070C0"/>
                </a:solidFill>
              </a:rPr>
              <a:t>StringToNumData</a:t>
            </a:r>
            <a:r>
              <a:rPr lang="en-US" altLang="zh-CN" sz="1600" dirty="0">
                <a:solidFill>
                  <a:srgbClr val="0070C0"/>
                </a:solidFill>
              </a:rPr>
              <a:t>(string </a:t>
            </a:r>
            <a:r>
              <a:rPr lang="en-US" altLang="zh-CN" sz="1600" dirty="0" err="1">
                <a:solidFill>
                  <a:srgbClr val="0070C0"/>
                </a:solidFill>
              </a:rPr>
              <a:t>strData</a:t>
            </a:r>
            <a:r>
              <a:rPr lang="en-US" altLang="zh-CN" sz="1600" dirty="0">
                <a:solidFill>
                  <a:srgbClr val="0070C0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分割字符串</a:t>
            </a:r>
            <a:r>
              <a:rPr lang="en-US" altLang="zh-CN" sz="1600" dirty="0">
                <a:solidFill>
                  <a:srgbClr val="0070C0"/>
                </a:solidFill>
              </a:rPr>
              <a:t>,</a:t>
            </a:r>
            <a:r>
              <a:rPr lang="zh-CN" altLang="en-US" sz="1600" dirty="0">
                <a:solidFill>
                  <a:srgbClr val="0070C0"/>
                </a:solidFill>
              </a:rPr>
              <a:t>去除前</a:t>
            </a:r>
            <a:r>
              <a:rPr lang="en-US" altLang="zh-CN" sz="1600" dirty="0">
                <a:solidFill>
                  <a:srgbClr val="0070C0"/>
                </a:solidFill>
              </a:rPr>
              <a:t>3</a:t>
            </a:r>
            <a:r>
              <a:rPr lang="zh-CN" altLang="en-US" sz="1600" dirty="0">
                <a:solidFill>
                  <a:srgbClr val="0070C0"/>
                </a:solidFill>
              </a:rPr>
              <a:t>个字符（</a:t>
            </a:r>
            <a:r>
              <a:rPr lang="en-US" altLang="zh-CN" sz="1600" dirty="0">
                <a:solidFill>
                  <a:srgbClr val="0070C0"/>
                </a:solidFill>
              </a:rPr>
              <a:t>1\0D\0A</a:t>
            </a:r>
            <a:r>
              <a:rPr lang="zh-CN" altLang="en-US" sz="1600" dirty="0">
                <a:solidFill>
                  <a:srgbClr val="0070C0"/>
                </a:solidFill>
              </a:rPr>
              <a:t>：字符‘</a:t>
            </a:r>
            <a:r>
              <a:rPr lang="en-US" altLang="zh-CN" sz="1600" dirty="0">
                <a:solidFill>
                  <a:srgbClr val="0070C0"/>
                </a:solidFill>
              </a:rPr>
              <a:t>1’</a:t>
            </a:r>
            <a:r>
              <a:rPr lang="zh-CN" altLang="en-US" sz="1600" dirty="0">
                <a:solidFill>
                  <a:srgbClr val="0070C0"/>
                </a:solidFill>
              </a:rPr>
              <a:t>与回车换行符）与最后</a:t>
            </a:r>
            <a:r>
              <a:rPr lang="en-US" altLang="zh-CN" sz="1600" dirty="0">
                <a:solidFill>
                  <a:srgbClr val="0070C0"/>
                </a:solidFill>
              </a:rPr>
              <a:t>2</a:t>
            </a:r>
            <a:r>
              <a:rPr lang="zh-CN" altLang="en-US" sz="1600" dirty="0">
                <a:solidFill>
                  <a:srgbClr val="0070C0"/>
                </a:solidFill>
              </a:rPr>
              <a:t>个字符（</a:t>
            </a:r>
            <a:r>
              <a:rPr lang="en-US" altLang="zh-CN" sz="1600" dirty="0">
                <a:solidFill>
                  <a:srgbClr val="0070C0"/>
                </a:solidFill>
              </a:rPr>
              <a:t>\0D\0A</a:t>
            </a:r>
            <a:r>
              <a:rPr lang="zh-CN" altLang="en-US" sz="1600" dirty="0">
                <a:solidFill>
                  <a:srgbClr val="0070C0"/>
                </a:solidFill>
              </a:rPr>
              <a:t>：回车换行符），得到新的字符串</a:t>
            </a:r>
            <a:r>
              <a:rPr lang="en-US" altLang="zh-CN" sz="1600" dirty="0">
                <a:solidFill>
                  <a:srgbClr val="0070C0"/>
                </a:solidFill>
              </a:rPr>
              <a:t>strData2</a:t>
            </a:r>
            <a:r>
              <a:rPr lang="zh-CN" altLang="en-US" sz="1600" dirty="0">
                <a:solidFill>
                  <a:srgbClr val="0070C0"/>
                </a:solidFill>
              </a:rPr>
              <a:t>，</a:t>
            </a:r>
            <a:r>
              <a:rPr lang="zh-CN" altLang="en-US" sz="1600" dirty="0">
                <a:solidFill>
                  <a:srgbClr val="FF0000"/>
                </a:solidFill>
              </a:rPr>
              <a:t>例程如下：</a:t>
            </a:r>
            <a:endParaRPr lang="en-US" altLang="zh-CN" sz="16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  strData2 := </a:t>
            </a:r>
            <a:r>
              <a:rPr lang="en-US" altLang="zh-CN" sz="1600" dirty="0" err="1">
                <a:solidFill>
                  <a:srgbClr val="0070C0"/>
                </a:solidFill>
              </a:rPr>
              <a:t>StrPart</a:t>
            </a:r>
            <a:r>
              <a:rPr lang="en-US" altLang="zh-CN" sz="1600" dirty="0">
                <a:solidFill>
                  <a:srgbClr val="0070C0"/>
                </a:solidFill>
              </a:rPr>
              <a:t>(</a:t>
            </a:r>
            <a:r>
              <a:rPr lang="en-US" altLang="zh-CN" sz="1600" dirty="0" err="1">
                <a:solidFill>
                  <a:srgbClr val="0070C0"/>
                </a:solidFill>
              </a:rPr>
              <a:t>strData</a:t>
            </a:r>
            <a:r>
              <a:rPr lang="en-US" altLang="zh-CN" sz="1600" dirty="0">
                <a:solidFill>
                  <a:srgbClr val="0070C0"/>
                </a:solidFill>
              </a:rPr>
              <a:t>, 4, </a:t>
            </a:r>
            <a:r>
              <a:rPr lang="en-US" altLang="zh-CN" sz="1600" dirty="0" err="1">
                <a:solidFill>
                  <a:srgbClr val="0070C0"/>
                </a:solidFill>
              </a:rPr>
              <a:t>StrLen</a:t>
            </a:r>
            <a:r>
              <a:rPr lang="en-US" altLang="zh-CN" sz="1600" dirty="0">
                <a:solidFill>
                  <a:srgbClr val="0070C0"/>
                </a:solidFill>
              </a:rPr>
              <a:t>(</a:t>
            </a:r>
            <a:r>
              <a:rPr lang="en-US" altLang="zh-CN" sz="1600" dirty="0" err="1">
                <a:solidFill>
                  <a:srgbClr val="0070C0"/>
                </a:solidFill>
              </a:rPr>
              <a:t>strData</a:t>
            </a:r>
            <a:r>
              <a:rPr lang="en-US" altLang="zh-CN" sz="1600" dirty="0">
                <a:solidFill>
                  <a:srgbClr val="0070C0"/>
                </a:solidFill>
              </a:rPr>
              <a:t>)-5);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将字符串</a:t>
            </a:r>
            <a:r>
              <a:rPr lang="en-US" altLang="zh-CN" sz="1600" dirty="0">
                <a:solidFill>
                  <a:srgbClr val="0070C0"/>
                </a:solidFill>
              </a:rPr>
              <a:t>strData2</a:t>
            </a:r>
            <a:r>
              <a:rPr lang="zh-CN" altLang="en-US" sz="1600" dirty="0">
                <a:solidFill>
                  <a:srgbClr val="0070C0"/>
                </a:solidFill>
              </a:rPr>
              <a:t>转化为数值</a:t>
            </a:r>
            <a:r>
              <a:rPr lang="en-US" altLang="zh-CN" sz="1600" dirty="0" err="1">
                <a:solidFill>
                  <a:srgbClr val="0070C0"/>
                </a:solidFill>
              </a:rPr>
              <a:t>numData</a:t>
            </a:r>
            <a:r>
              <a:rPr lang="zh-CN" altLang="en-US" sz="1600" dirty="0">
                <a:solidFill>
                  <a:srgbClr val="0070C0"/>
                </a:solidFill>
              </a:rPr>
              <a:t>，</a:t>
            </a:r>
            <a:r>
              <a:rPr lang="zh-CN" altLang="en-US" sz="1600" dirty="0">
                <a:solidFill>
                  <a:srgbClr val="FF0000"/>
                </a:solidFill>
              </a:rPr>
              <a:t>例程如下：</a:t>
            </a:r>
            <a:endParaRPr lang="en-US" altLang="zh-CN" sz="16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  ok:=</a:t>
            </a:r>
            <a:r>
              <a:rPr lang="en-US" altLang="zh-CN" sz="1600" dirty="0" err="1">
                <a:solidFill>
                  <a:srgbClr val="0070C0"/>
                </a:solidFill>
              </a:rPr>
              <a:t>StrToVal</a:t>
            </a:r>
            <a:r>
              <a:rPr lang="en-US" altLang="zh-CN" sz="1600" dirty="0">
                <a:solidFill>
                  <a:srgbClr val="0070C0"/>
                </a:solidFill>
              </a:rPr>
              <a:t>(strData2,numData);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使用</a:t>
            </a:r>
            <a:r>
              <a:rPr lang="en-US" altLang="zh-CN" sz="1600" dirty="0">
                <a:solidFill>
                  <a:srgbClr val="0070C0"/>
                </a:solidFill>
              </a:rPr>
              <a:t>RETURN</a:t>
            </a:r>
            <a:r>
              <a:rPr lang="zh-CN" altLang="en-US" sz="1600" dirty="0">
                <a:solidFill>
                  <a:srgbClr val="0070C0"/>
                </a:solidFill>
              </a:rPr>
              <a:t>指令返回数据</a:t>
            </a:r>
            <a:r>
              <a:rPr lang="en-US" altLang="zh-CN" sz="1600" dirty="0" err="1">
                <a:solidFill>
                  <a:srgbClr val="0070C0"/>
                </a:solidFill>
              </a:rPr>
              <a:t>numData</a:t>
            </a:r>
            <a:r>
              <a:rPr lang="zh-CN" altLang="en-US" sz="1600" dirty="0">
                <a:solidFill>
                  <a:srgbClr val="0070C0"/>
                </a:solidFill>
              </a:rPr>
              <a:t>，</a:t>
            </a:r>
            <a:r>
              <a:rPr lang="zh-CN" altLang="en-US" sz="1600" dirty="0">
                <a:solidFill>
                  <a:srgbClr val="FF0000"/>
                </a:solidFill>
              </a:rPr>
              <a:t>例程如下：</a:t>
            </a:r>
            <a:endParaRPr lang="en-US" altLang="zh-CN" sz="16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    RETURN </a:t>
            </a:r>
            <a:r>
              <a:rPr lang="en-US" altLang="zh-CN" sz="1600" dirty="0" err="1">
                <a:solidFill>
                  <a:srgbClr val="0070C0"/>
                </a:solidFill>
              </a:rPr>
              <a:t>numData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ENDPROC 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E6B29936-8110-4E58-B061-FAA8FCFD9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单元四 </a:t>
            </a:r>
            <a:r>
              <a:rPr lang="en-US" altLang="zh-CN" dirty="0"/>
              <a:t>ABB</a:t>
            </a:r>
            <a:r>
              <a:rPr lang="zh-CN" altLang="en-US" dirty="0"/>
              <a:t>工业机器人与视觉系统集成</a:t>
            </a:r>
          </a:p>
        </p:txBody>
      </p:sp>
    </p:spTree>
    <p:extLst>
      <p:ext uri="{BB962C8B-B14F-4D97-AF65-F5344CB8AC3E}">
        <p14:creationId xmlns:p14="http://schemas.microsoft.com/office/powerpoint/2010/main" val="1020392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509661" y="426339"/>
            <a:ext cx="8280000" cy="1164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5.4.4 PLC</a:t>
            </a:r>
            <a:r>
              <a:rPr lang="zh-CN" altLang="en-US" sz="1600" dirty="0">
                <a:solidFill>
                  <a:srgbClr val="FF0000"/>
                </a:solidFill>
              </a:rPr>
              <a:t>与康耐视相机的</a:t>
            </a:r>
            <a:r>
              <a:rPr lang="en-US" altLang="zh-CN" sz="1600" dirty="0" err="1">
                <a:solidFill>
                  <a:srgbClr val="FF0000"/>
                </a:solidFill>
              </a:rPr>
              <a:t>Profinet</a:t>
            </a:r>
            <a:r>
              <a:rPr lang="zh-CN" altLang="en-US" sz="1600" dirty="0">
                <a:solidFill>
                  <a:srgbClr val="FF0000"/>
                </a:solidFill>
              </a:rPr>
              <a:t>通信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1. </a:t>
            </a:r>
            <a:r>
              <a:rPr lang="zh-CN" altLang="en-US" sz="1600" dirty="0">
                <a:solidFill>
                  <a:srgbClr val="0070C0"/>
                </a:solidFill>
              </a:rPr>
              <a:t>相机侧通信配置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应用</a:t>
            </a:r>
            <a:r>
              <a:rPr lang="en-US" altLang="zh-CN" sz="1600" dirty="0">
                <a:solidFill>
                  <a:srgbClr val="FF0000"/>
                </a:solidFill>
              </a:rPr>
              <a:t>In-Sight Explorer</a:t>
            </a:r>
            <a:r>
              <a:rPr lang="zh-CN" altLang="en-US" sz="1600" dirty="0">
                <a:solidFill>
                  <a:srgbClr val="FF0000"/>
                </a:solidFill>
              </a:rPr>
              <a:t>软件</a:t>
            </a:r>
            <a:r>
              <a:rPr lang="zh-CN" altLang="en-US" sz="1600" dirty="0">
                <a:solidFill>
                  <a:srgbClr val="0070C0"/>
                </a:solidFill>
              </a:rPr>
              <a:t>完成相机侧的通信配置步骤：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E6B29936-8110-4E58-B061-FAA8FCFD9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单元四 </a:t>
            </a:r>
            <a:r>
              <a:rPr lang="en-US" altLang="zh-CN" dirty="0"/>
              <a:t>ABB</a:t>
            </a:r>
            <a:r>
              <a:rPr lang="zh-CN" altLang="en-US" dirty="0"/>
              <a:t>工业机器人与视觉系统集成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9B1A82E-B3D7-4025-8284-F542B73CD9E6}"/>
              </a:ext>
            </a:extLst>
          </p:cNvPr>
          <p:cNvPicPr/>
          <p:nvPr/>
        </p:nvPicPr>
        <p:blipFill rotWithShape="1">
          <a:blip r:embed="rId2"/>
          <a:srcRect l="3132" t="2652" r="74646" b="79847"/>
          <a:stretch/>
        </p:blipFill>
        <p:spPr bwMode="auto">
          <a:xfrm>
            <a:off x="1580916" y="1634568"/>
            <a:ext cx="2879725" cy="12738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A61218C7-76AE-4149-BBAA-097E1BB6559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82"/>
          <a:stretch/>
        </p:blipFill>
        <p:spPr bwMode="auto">
          <a:xfrm>
            <a:off x="5455605" y="1634568"/>
            <a:ext cx="2879725" cy="17633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143D638-88B3-4E60-A0B8-07BF2585BB4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915" y="3629200"/>
            <a:ext cx="2879725" cy="1155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 descr="C:\Users\zhangah\Desktop\3.jpg">
            <a:extLst>
              <a:ext uri="{FF2B5EF4-FFF2-40B4-BE49-F238E27FC236}">
                <a16:creationId xmlns:a16="http://schemas.microsoft.com/office/drawing/2014/main" id="{994CCBF8-F8E1-40F8-84E7-C87FF7066FB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605" y="3521250"/>
            <a:ext cx="2879725" cy="126301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箭头: 右 1">
            <a:extLst>
              <a:ext uri="{FF2B5EF4-FFF2-40B4-BE49-F238E27FC236}">
                <a16:creationId xmlns:a16="http://schemas.microsoft.com/office/drawing/2014/main" id="{5AE15675-9D53-445A-87F7-0BF39781BC32}"/>
              </a:ext>
            </a:extLst>
          </p:cNvPr>
          <p:cNvSpPr/>
          <p:nvPr/>
        </p:nvSpPr>
        <p:spPr>
          <a:xfrm>
            <a:off x="4789351" y="2271473"/>
            <a:ext cx="269823" cy="1869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箭头: 右 11">
            <a:extLst>
              <a:ext uri="{FF2B5EF4-FFF2-40B4-BE49-F238E27FC236}">
                <a16:creationId xmlns:a16="http://schemas.microsoft.com/office/drawing/2014/main" id="{EAC0A0A1-27B6-48A7-82FC-A47F93CEB687}"/>
              </a:ext>
            </a:extLst>
          </p:cNvPr>
          <p:cNvSpPr/>
          <p:nvPr/>
        </p:nvSpPr>
        <p:spPr>
          <a:xfrm>
            <a:off x="1019321" y="3984350"/>
            <a:ext cx="269823" cy="1869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箭头: 右 12">
            <a:extLst>
              <a:ext uri="{FF2B5EF4-FFF2-40B4-BE49-F238E27FC236}">
                <a16:creationId xmlns:a16="http://schemas.microsoft.com/office/drawing/2014/main" id="{4FCF6BA3-9C53-4C3E-AD2F-2C641F04DAAA}"/>
              </a:ext>
            </a:extLst>
          </p:cNvPr>
          <p:cNvSpPr/>
          <p:nvPr/>
        </p:nvSpPr>
        <p:spPr>
          <a:xfrm>
            <a:off x="4782666" y="3984350"/>
            <a:ext cx="269823" cy="1869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DACFF58-3070-430B-9CB7-2AED76243085}"/>
              </a:ext>
            </a:extLst>
          </p:cNvPr>
          <p:cNvSpPr txBox="1"/>
          <p:nvPr/>
        </p:nvSpPr>
        <p:spPr bwMode="auto">
          <a:xfrm>
            <a:off x="451438" y="1438290"/>
            <a:ext cx="1269069" cy="495003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FF0000"/>
                </a:solidFill>
              </a:rPr>
              <a:t>网络设置：</a:t>
            </a:r>
          </a:p>
        </p:txBody>
      </p:sp>
    </p:spTree>
    <p:extLst>
      <p:ext uri="{BB962C8B-B14F-4D97-AF65-F5344CB8AC3E}">
        <p14:creationId xmlns:p14="http://schemas.microsoft.com/office/powerpoint/2010/main" val="1607360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67079442-7747-4521-A3A6-C1DECE9960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182714"/>
              </p:ext>
            </p:extLst>
          </p:nvPr>
        </p:nvGraphicFramePr>
        <p:xfrm>
          <a:off x="4975200" y="1815249"/>
          <a:ext cx="2887663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MP 图像" r:id="rId2" imgW="5272381" imgH="3246401" progId="Paint.Picture">
                  <p:embed/>
                </p:oleObj>
              </mc:Choice>
              <mc:Fallback>
                <p:oleObj name="BMP 图像" r:id="rId2" imgW="5272381" imgH="3246401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729" t="18588" r="15428"/>
                      <a:stretch>
                        <a:fillRect/>
                      </a:stretch>
                    </p:blipFill>
                    <p:spPr bwMode="auto">
                      <a:xfrm>
                        <a:off x="4975200" y="1815249"/>
                        <a:ext cx="2887663" cy="175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577116" y="403854"/>
            <a:ext cx="8280000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</a:rPr>
              <a:t>通信设置：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E6B29936-8110-4E58-B061-FAA8FCFD9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单元四 </a:t>
            </a:r>
            <a:r>
              <a:rPr lang="en-US" altLang="zh-CN" dirty="0"/>
              <a:t>ABB</a:t>
            </a:r>
            <a:r>
              <a:rPr lang="zh-CN" altLang="en-US" dirty="0"/>
              <a:t>工业机器人与视觉系统集成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1942C68-DEC3-4978-81F6-22DF4300B77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124" y="904562"/>
            <a:ext cx="2879725" cy="153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52444C1-CB2D-4D22-AE32-9E37CBFC7F9E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228" y="747167"/>
            <a:ext cx="2159635" cy="2602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18BA6A96-93AA-4BB6-98F2-ADF96650F24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124" y="2722442"/>
            <a:ext cx="2879725" cy="1583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A6A15C41-995C-4D86-B93D-E22EAC7006D1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00" y="3575344"/>
            <a:ext cx="2879725" cy="92519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DEB95728-D9CC-447E-80B8-F8BE612CC462}"/>
              </a:ext>
            </a:extLst>
          </p:cNvPr>
          <p:cNvSpPr/>
          <p:nvPr/>
        </p:nvSpPr>
        <p:spPr>
          <a:xfrm>
            <a:off x="861123" y="1815249"/>
            <a:ext cx="1109553" cy="200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672D2C6-EE09-482F-A1F6-868C337D4FBA}"/>
              </a:ext>
            </a:extLst>
          </p:cNvPr>
          <p:cNvSpPr txBox="1"/>
          <p:nvPr/>
        </p:nvSpPr>
        <p:spPr bwMode="auto">
          <a:xfrm>
            <a:off x="1056803" y="1362096"/>
            <a:ext cx="269823" cy="487437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5940EB6-573E-4DA5-BB5A-82DF80E11529}"/>
              </a:ext>
            </a:extLst>
          </p:cNvPr>
          <p:cNvSpPr txBox="1"/>
          <p:nvPr/>
        </p:nvSpPr>
        <p:spPr bwMode="auto">
          <a:xfrm>
            <a:off x="5463215" y="769222"/>
            <a:ext cx="269823" cy="487437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15E3F10B-2B7C-4CEF-A3FB-165D97168020}"/>
              </a:ext>
            </a:extLst>
          </p:cNvPr>
          <p:cNvSpPr/>
          <p:nvPr/>
        </p:nvSpPr>
        <p:spPr>
          <a:xfrm>
            <a:off x="5762848" y="1070426"/>
            <a:ext cx="1333940" cy="11138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1C145D3B-2174-47C6-90AA-3B967A4652E4}"/>
              </a:ext>
            </a:extLst>
          </p:cNvPr>
          <p:cNvSpPr/>
          <p:nvPr/>
        </p:nvSpPr>
        <p:spPr>
          <a:xfrm>
            <a:off x="1517066" y="2716598"/>
            <a:ext cx="619030" cy="2102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DDA0DDB-9FCA-4A83-B838-979BBB39738C}"/>
              </a:ext>
            </a:extLst>
          </p:cNvPr>
          <p:cNvSpPr txBox="1"/>
          <p:nvPr/>
        </p:nvSpPr>
        <p:spPr bwMode="auto">
          <a:xfrm>
            <a:off x="1691669" y="2260576"/>
            <a:ext cx="269823" cy="487437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B23365E4-110F-4469-B3AE-3493A9BB26D7}"/>
              </a:ext>
            </a:extLst>
          </p:cNvPr>
          <p:cNvSpPr txBox="1"/>
          <p:nvPr/>
        </p:nvSpPr>
        <p:spPr bwMode="auto">
          <a:xfrm>
            <a:off x="977955" y="3620089"/>
            <a:ext cx="269823" cy="487437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DA5DF249-B115-4CE6-AAD1-5CA76850BD69}"/>
              </a:ext>
            </a:extLst>
          </p:cNvPr>
          <p:cNvSpPr txBox="1"/>
          <p:nvPr/>
        </p:nvSpPr>
        <p:spPr bwMode="auto">
          <a:xfrm>
            <a:off x="4723429" y="2748013"/>
            <a:ext cx="269823" cy="487437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2CCDB12-54BA-4071-9C04-F26491FF5897}"/>
              </a:ext>
            </a:extLst>
          </p:cNvPr>
          <p:cNvSpPr txBox="1"/>
          <p:nvPr/>
        </p:nvSpPr>
        <p:spPr bwMode="auto">
          <a:xfrm>
            <a:off x="4693985" y="3794222"/>
            <a:ext cx="269823" cy="487437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270F5EF4-1A2D-49B1-8A07-812B8E4E9DAB}"/>
              </a:ext>
            </a:extLst>
          </p:cNvPr>
          <p:cNvSpPr/>
          <p:nvPr/>
        </p:nvSpPr>
        <p:spPr>
          <a:xfrm>
            <a:off x="1903745" y="4553004"/>
            <a:ext cx="65282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>
                <a:solidFill>
                  <a:srgbClr val="FF0000"/>
                </a:solidFill>
              </a:rPr>
              <a:t>相机侧通信配置</a:t>
            </a:r>
            <a:r>
              <a:rPr lang="zh-CN" altLang="zh-CN" sz="1600" dirty="0">
                <a:solidFill>
                  <a:srgbClr val="0070C0"/>
                </a:solidFill>
              </a:rPr>
              <a:t>完成后，要及时保存作业、运行作业并</a:t>
            </a:r>
            <a:r>
              <a:rPr lang="zh-CN" altLang="zh-CN" sz="1600" dirty="0">
                <a:solidFill>
                  <a:srgbClr val="FF0000"/>
                </a:solidFill>
              </a:rPr>
              <a:t>点击“联机”</a:t>
            </a:r>
            <a:r>
              <a:rPr lang="zh-CN" altLang="zh-CN" sz="1600" dirty="0">
                <a:solidFill>
                  <a:srgbClr val="0070C0"/>
                </a:solidFill>
              </a:rPr>
              <a:t>。</a:t>
            </a:r>
            <a:endParaRPr lang="zh-CN" altLang="en-US" sz="1600" dirty="0">
              <a:solidFill>
                <a:srgbClr val="0070C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321AB31F-2B69-4F8F-9040-FA39B5A57784}"/>
              </a:ext>
            </a:extLst>
          </p:cNvPr>
          <p:cNvSpPr/>
          <p:nvPr/>
        </p:nvSpPr>
        <p:spPr>
          <a:xfrm>
            <a:off x="5030725" y="4002391"/>
            <a:ext cx="1167434" cy="4981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464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87175" y="463813"/>
            <a:ext cx="8280000" cy="79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2. PLC</a:t>
            </a:r>
            <a:r>
              <a:rPr lang="zh-CN" altLang="en-US" sz="1600" dirty="0">
                <a:solidFill>
                  <a:srgbClr val="FF0000"/>
                </a:solidFill>
              </a:rPr>
              <a:t>侧通信配置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应用博图（</a:t>
            </a:r>
            <a:r>
              <a:rPr lang="en-US" altLang="zh-CN" sz="1600" dirty="0">
                <a:solidFill>
                  <a:srgbClr val="0070C0"/>
                </a:solidFill>
              </a:rPr>
              <a:t>Portal</a:t>
            </a:r>
            <a:r>
              <a:rPr lang="zh-CN" altLang="en-US" sz="1600" dirty="0">
                <a:solidFill>
                  <a:srgbClr val="0070C0"/>
                </a:solidFill>
              </a:rPr>
              <a:t>）软件完成</a:t>
            </a:r>
            <a:r>
              <a:rPr lang="en-US" altLang="zh-CN" sz="1600" dirty="0">
                <a:solidFill>
                  <a:srgbClr val="FF0000"/>
                </a:solidFill>
              </a:rPr>
              <a:t>PLC</a:t>
            </a:r>
            <a:r>
              <a:rPr lang="zh-CN" altLang="en-US" sz="1600" dirty="0">
                <a:solidFill>
                  <a:srgbClr val="FF0000"/>
                </a:solidFill>
              </a:rPr>
              <a:t>侧的通信配置</a:t>
            </a:r>
            <a:r>
              <a:rPr lang="zh-CN" altLang="en-US" sz="1600" dirty="0">
                <a:solidFill>
                  <a:srgbClr val="0070C0"/>
                </a:solidFill>
              </a:rPr>
              <a:t>：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E6B29936-8110-4E58-B061-FAA8FCFD9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单元四 </a:t>
            </a:r>
            <a:r>
              <a:rPr lang="en-US" altLang="zh-CN" dirty="0"/>
              <a:t>ABB</a:t>
            </a:r>
            <a:r>
              <a:rPr lang="zh-CN" altLang="en-US" dirty="0"/>
              <a:t>工业机器人与视觉系统集成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97A5285-A236-4891-B5D1-D9ABF6CECD69}"/>
              </a:ext>
            </a:extLst>
          </p:cNvPr>
          <p:cNvPicPr/>
          <p:nvPr/>
        </p:nvPicPr>
        <p:blipFill rotWithShape="1">
          <a:blip r:embed="rId2"/>
          <a:srcRect l="51007" t="57024" r="31320" b="29590"/>
          <a:stretch/>
        </p:blipFill>
        <p:spPr bwMode="auto">
          <a:xfrm>
            <a:off x="1026364" y="1344930"/>
            <a:ext cx="2879090" cy="12268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607BA2E-B7AB-42FB-99B4-9C56D6269555}"/>
              </a:ext>
            </a:extLst>
          </p:cNvPr>
          <p:cNvPicPr/>
          <p:nvPr/>
        </p:nvPicPr>
        <p:blipFill rotWithShape="1">
          <a:blip r:embed="rId3"/>
          <a:srcRect l="23714" t="21478" r="46309" b="62214"/>
          <a:stretch/>
        </p:blipFill>
        <p:spPr bwMode="auto">
          <a:xfrm>
            <a:off x="4661130" y="1335801"/>
            <a:ext cx="2879725" cy="8813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3549914-A3C0-4888-9239-DACFB72A50F5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376"/>
          <a:stretch/>
        </p:blipFill>
        <p:spPr bwMode="auto">
          <a:xfrm>
            <a:off x="4662402" y="2226310"/>
            <a:ext cx="2878455" cy="9213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2636BC8-E553-42BB-8C6A-D42B63877D42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364" y="2657778"/>
            <a:ext cx="2879725" cy="1817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5869ED85-CA13-4DB2-97BA-1E77A4EE8AEC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131" y="3215308"/>
            <a:ext cx="2879725" cy="125984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4C0BB947-763F-47C5-9CB4-19BB1258A7DF}"/>
              </a:ext>
            </a:extLst>
          </p:cNvPr>
          <p:cNvSpPr/>
          <p:nvPr/>
        </p:nvSpPr>
        <p:spPr>
          <a:xfrm>
            <a:off x="2007415" y="2357894"/>
            <a:ext cx="1185490" cy="2138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0765B61-9C35-466A-84CF-4443D6676E76}"/>
              </a:ext>
            </a:extLst>
          </p:cNvPr>
          <p:cNvSpPr txBox="1"/>
          <p:nvPr/>
        </p:nvSpPr>
        <p:spPr bwMode="auto">
          <a:xfrm>
            <a:off x="1737592" y="2084313"/>
            <a:ext cx="269823" cy="487437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6D342D1-BE64-4F1E-9044-9B7B6A762150}"/>
              </a:ext>
            </a:extLst>
          </p:cNvPr>
          <p:cNvSpPr/>
          <p:nvPr/>
        </p:nvSpPr>
        <p:spPr>
          <a:xfrm>
            <a:off x="5657975" y="1991574"/>
            <a:ext cx="1109553" cy="200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A1AFFB4-50DF-490E-9884-B50E2F9757CC}"/>
              </a:ext>
            </a:extLst>
          </p:cNvPr>
          <p:cNvSpPr txBox="1"/>
          <p:nvPr/>
        </p:nvSpPr>
        <p:spPr bwMode="auto">
          <a:xfrm>
            <a:off x="5942928" y="1521194"/>
            <a:ext cx="269823" cy="487437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9901671D-4388-4765-AC98-10D982143999}"/>
              </a:ext>
            </a:extLst>
          </p:cNvPr>
          <p:cNvSpPr/>
          <p:nvPr/>
        </p:nvSpPr>
        <p:spPr>
          <a:xfrm>
            <a:off x="6212751" y="2687561"/>
            <a:ext cx="1222370" cy="1853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FC97D800-B42A-45DA-AA37-1C5F6C826F2A}"/>
              </a:ext>
            </a:extLst>
          </p:cNvPr>
          <p:cNvSpPr txBox="1"/>
          <p:nvPr/>
        </p:nvSpPr>
        <p:spPr bwMode="auto">
          <a:xfrm>
            <a:off x="6408431" y="2234408"/>
            <a:ext cx="269823" cy="487437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8566BAE0-2F07-46DF-8464-BC6BC6954878}"/>
              </a:ext>
            </a:extLst>
          </p:cNvPr>
          <p:cNvSpPr/>
          <p:nvPr/>
        </p:nvSpPr>
        <p:spPr>
          <a:xfrm>
            <a:off x="3174057" y="2635488"/>
            <a:ext cx="731397" cy="2374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C227289-7C25-48B4-96BE-4EC0B37DF845}"/>
              </a:ext>
            </a:extLst>
          </p:cNvPr>
          <p:cNvSpPr txBox="1"/>
          <p:nvPr/>
        </p:nvSpPr>
        <p:spPr bwMode="auto">
          <a:xfrm>
            <a:off x="3404843" y="2208931"/>
            <a:ext cx="269823" cy="487437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B643E9CA-F332-4D20-96F0-0807CA303D71}"/>
              </a:ext>
            </a:extLst>
          </p:cNvPr>
          <p:cNvSpPr/>
          <p:nvPr/>
        </p:nvSpPr>
        <p:spPr>
          <a:xfrm>
            <a:off x="4646947" y="3571023"/>
            <a:ext cx="2908091" cy="9213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0F47A9D2-BB89-4133-A391-15B2B271508A}"/>
              </a:ext>
            </a:extLst>
          </p:cNvPr>
          <p:cNvSpPr txBox="1"/>
          <p:nvPr/>
        </p:nvSpPr>
        <p:spPr bwMode="auto">
          <a:xfrm>
            <a:off x="4370032" y="3215226"/>
            <a:ext cx="269823" cy="487437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06740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052A2-9B98-4B2A-AA87-7105BCED5684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18267B9-CD97-4FF4-B1DE-A07E56ECE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544" y="1475162"/>
            <a:ext cx="7334912" cy="1001596"/>
          </a:xfrm>
          <a:prstGeom prst="rect">
            <a:avLst/>
          </a:prstGeom>
          <a:noFill/>
          <a:ln>
            <a:noFill/>
          </a:ln>
        </p:spPr>
        <p:txBody>
          <a:bodyPr lIns="68574" tIns="34288" rIns="68574" bIns="34288" anchor="b"/>
          <a:lstStyle>
            <a:lvl1pPr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 谢！</a:t>
            </a:r>
            <a:endParaRPr lang="en-US" altLang="zh-CN" sz="6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4743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8"/>
          <p:cNvSpPr txBox="1">
            <a:spLocks noGrp="1"/>
          </p:cNvSpPr>
          <p:nvPr/>
        </p:nvSpPr>
        <p:spPr>
          <a:xfrm>
            <a:off x="6057900" y="4685110"/>
            <a:ext cx="1485900" cy="354806"/>
          </a:xfrm>
          <a:prstGeom prst="rect">
            <a:avLst/>
          </a:prstGeom>
          <a:noFill/>
          <a:ln w="9525">
            <a:noFill/>
          </a:ln>
        </p:spPr>
        <p:txBody>
          <a:bodyPr lIns="68574" tIns="34288" rIns="68574" bIns="34288"/>
          <a:lstStyle>
            <a:lvl1pPr marL="471805" indent="-47180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8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8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500">
                <a:solidFill>
                  <a:schemeClr val="tx1"/>
                </a:solidFill>
                <a:latin typeface="+mn-lt"/>
                <a:ea typeface="+mn-ea"/>
              </a:defRPr>
            </a:lvl2pPr>
            <a:lvl3pPr marL="1303655" indent="-3924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4180" indent="-390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1055" indent="-396875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r" defTabSz="1219200" eaLnBrk="1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z="825" dirty="0">
                <a:solidFill>
                  <a:srgbClr val="000000"/>
                </a:solidFill>
              </a:rPr>
              <a:t>2</a:t>
            </a:fld>
            <a:endParaRPr lang="en-US" altLang="zh-CN" sz="825" dirty="0">
              <a:solidFill>
                <a:srgbClr val="000000"/>
              </a:solidFill>
            </a:endParaRPr>
          </a:p>
        </p:txBody>
      </p:sp>
      <p:pic>
        <p:nvPicPr>
          <p:cNvPr id="16896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14358" y="743517"/>
            <a:ext cx="8315283" cy="1821129"/>
          </a:xfrm>
          <a:prstGeom prst="rect">
            <a:avLst/>
          </a:prstGeom>
          <a:noFill/>
          <a:ln>
            <a:noFill/>
          </a:ln>
        </p:spPr>
        <p:txBody>
          <a:bodyPr lIns="68574" tIns="34288" rIns="68574" bIns="34288" anchor="b"/>
          <a:lstStyle>
            <a:lvl1pPr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模块五 工业机器人与外围设备系统集成</a:t>
            </a:r>
            <a:endParaRPr lang="en-US" altLang="zh-CN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2C0B11A-4E3E-44D5-8EC6-04D0CAA43DE6}"/>
              </a:ext>
            </a:extLst>
          </p:cNvPr>
          <p:cNvSpPr txBox="1"/>
          <p:nvPr/>
        </p:nvSpPr>
        <p:spPr bwMode="auto">
          <a:xfrm>
            <a:off x="1930137" y="3646354"/>
            <a:ext cx="5556142" cy="696469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2024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8F6875A-1219-42E5-8DBD-3B7916ED4660}"/>
              </a:ext>
            </a:extLst>
          </p:cNvPr>
          <p:cNvSpPr txBox="1"/>
          <p:nvPr/>
        </p:nvSpPr>
        <p:spPr bwMode="auto">
          <a:xfrm>
            <a:off x="3618206" y="2763889"/>
            <a:ext cx="2330970" cy="696469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张爱红  主编</a:t>
            </a: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04731" y="501289"/>
            <a:ext cx="8280000" cy="2685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[</a:t>
            </a:r>
            <a:r>
              <a:rPr lang="zh-CN" altLang="en-US" sz="1800" dirty="0">
                <a:solidFill>
                  <a:srgbClr val="FF0000"/>
                </a:solidFill>
              </a:rPr>
              <a:t>学习目标</a:t>
            </a:r>
            <a:r>
              <a:rPr lang="en-US" altLang="zh-CN" sz="1800" dirty="0">
                <a:solidFill>
                  <a:srgbClr val="FF0000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1.</a:t>
            </a:r>
            <a:r>
              <a:rPr lang="zh-CN" altLang="en-US" sz="1600" dirty="0">
                <a:solidFill>
                  <a:srgbClr val="0070C0"/>
                </a:solidFill>
              </a:rPr>
              <a:t>了解工业视觉系统的结构组成与特点；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2.</a:t>
            </a:r>
            <a:r>
              <a:rPr lang="zh-CN" altLang="en-US" sz="1600" dirty="0">
                <a:solidFill>
                  <a:srgbClr val="0070C0"/>
                </a:solidFill>
              </a:rPr>
              <a:t>掌握康耐视工业智能相机的调试与通信测试方法；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3.</a:t>
            </a:r>
            <a:r>
              <a:rPr lang="zh-CN" altLang="en-US" sz="1600" dirty="0">
                <a:solidFill>
                  <a:srgbClr val="0070C0"/>
                </a:solidFill>
              </a:rPr>
              <a:t>掌握</a:t>
            </a:r>
            <a:r>
              <a:rPr lang="en-US" altLang="zh-CN" sz="1600" dirty="0">
                <a:solidFill>
                  <a:srgbClr val="0070C0"/>
                </a:solidFill>
              </a:rPr>
              <a:t>ABB</a:t>
            </a:r>
            <a:r>
              <a:rPr lang="zh-CN" altLang="en-US" sz="1600" dirty="0">
                <a:solidFill>
                  <a:srgbClr val="0070C0"/>
                </a:solidFill>
              </a:rPr>
              <a:t>工业机器人与康耐视智能相机的通信编程方法；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4.</a:t>
            </a:r>
            <a:r>
              <a:rPr lang="zh-CN" altLang="en-US" sz="1600" dirty="0">
                <a:solidFill>
                  <a:srgbClr val="0070C0"/>
                </a:solidFill>
              </a:rPr>
              <a:t>熟悉</a:t>
            </a:r>
            <a:r>
              <a:rPr lang="en-US" altLang="zh-CN" sz="1600" dirty="0">
                <a:solidFill>
                  <a:srgbClr val="0070C0"/>
                </a:solidFill>
              </a:rPr>
              <a:t>ABB</a:t>
            </a:r>
            <a:r>
              <a:rPr lang="zh-CN" altLang="en-US" sz="1600" dirty="0">
                <a:solidFill>
                  <a:srgbClr val="0070C0"/>
                </a:solidFill>
              </a:rPr>
              <a:t>工业机器人全局区域监控编程方法；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5.</a:t>
            </a:r>
            <a:r>
              <a:rPr lang="zh-CN" altLang="en-US" sz="1600" dirty="0">
                <a:solidFill>
                  <a:srgbClr val="0070C0"/>
                </a:solidFill>
              </a:rPr>
              <a:t>培育开拓创新思维能力。</a:t>
            </a: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rgbClr val="0070C0"/>
              </a:solidFill>
            </a:endParaRP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8D31-81CB-4847-82BA-A6A0A7C29A83}" type="datetime1">
              <a:rPr lang="zh-CN" altLang="en-US" smtClean="0"/>
              <a:t>2024/7/5</a:t>
            </a:fld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703F37D5-FA8E-4317-BB80-5FBE08AED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单元四 </a:t>
            </a:r>
            <a:r>
              <a:rPr lang="en-US" altLang="zh-CN" dirty="0"/>
              <a:t>ABB</a:t>
            </a:r>
            <a:r>
              <a:rPr lang="zh-CN" altLang="en-US" dirty="0"/>
              <a:t>工业机器人与视觉系统集成</a:t>
            </a:r>
          </a:p>
        </p:txBody>
      </p:sp>
    </p:spTree>
    <p:extLst>
      <p:ext uri="{BB962C8B-B14F-4D97-AF65-F5344CB8AC3E}">
        <p14:creationId xmlns:p14="http://schemas.microsoft.com/office/powerpoint/2010/main" val="999240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12226" y="478804"/>
            <a:ext cx="8280000" cy="338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5.4.1</a:t>
            </a:r>
            <a:r>
              <a:rPr lang="zh-CN" altLang="en-US" sz="1600" dirty="0">
                <a:solidFill>
                  <a:srgbClr val="FF0000"/>
                </a:solidFill>
              </a:rPr>
              <a:t>工业视觉系统概述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工业视觉系统用于</a:t>
            </a:r>
            <a:r>
              <a:rPr lang="zh-CN" altLang="en-US" sz="1600" dirty="0">
                <a:solidFill>
                  <a:srgbClr val="FF0000"/>
                </a:solidFill>
              </a:rPr>
              <a:t>自动检验、工件加工和装配自动化</a:t>
            </a:r>
            <a:r>
              <a:rPr lang="zh-CN" altLang="en-US" sz="1600" dirty="0">
                <a:solidFill>
                  <a:srgbClr val="0070C0"/>
                </a:solidFill>
              </a:rPr>
              <a:t>以及</a:t>
            </a:r>
            <a:r>
              <a:rPr lang="zh-CN" altLang="en-US" sz="1600" dirty="0">
                <a:solidFill>
                  <a:srgbClr val="FF0000"/>
                </a:solidFill>
              </a:rPr>
              <a:t>生产过程的控制和监视的图像识别系统</a:t>
            </a:r>
            <a:r>
              <a:rPr lang="zh-CN" altLang="en-US" sz="1600" dirty="0">
                <a:solidFill>
                  <a:srgbClr val="0070C0"/>
                </a:solidFill>
              </a:rPr>
              <a:t>。工业觉系统通过图像采集硬件将被摄取目标转换成图像信号，并传送给专用的图像处理系统。图像处理系统根据</a:t>
            </a:r>
            <a:r>
              <a:rPr lang="zh-CN" altLang="en-US" sz="1600" dirty="0">
                <a:solidFill>
                  <a:srgbClr val="FF0000"/>
                </a:solidFill>
              </a:rPr>
              <a:t>像素、亮度、颜色分布</a:t>
            </a:r>
            <a:r>
              <a:rPr lang="zh-CN" altLang="en-US" sz="1600" dirty="0">
                <a:solidFill>
                  <a:srgbClr val="0070C0"/>
                </a:solidFill>
              </a:rPr>
              <a:t>等信息对目标进行特征抽取，并做相应判断，进而根据结果来控制现场设备。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根据组成结构的不同，典型的机器视觉系统可以分为两类：一类是</a:t>
            </a:r>
            <a:r>
              <a:rPr lang="en-US" altLang="zh-CN" sz="1600" dirty="0">
                <a:solidFill>
                  <a:srgbClr val="FF0000"/>
                </a:solidFill>
              </a:rPr>
              <a:t>PC</a:t>
            </a:r>
            <a:r>
              <a:rPr lang="zh-CN" altLang="en-US" sz="1600" dirty="0">
                <a:solidFill>
                  <a:srgbClr val="FF0000"/>
                </a:solidFill>
              </a:rPr>
              <a:t>式或称板卡式机器视觉系统</a:t>
            </a:r>
            <a:r>
              <a:rPr lang="zh-CN" altLang="en-US" sz="1600" dirty="0">
                <a:solidFill>
                  <a:srgbClr val="0070C0"/>
                </a:solidFill>
              </a:rPr>
              <a:t>，另一类是</a:t>
            </a:r>
            <a:r>
              <a:rPr lang="zh-CN" altLang="en-US" sz="1600" dirty="0">
                <a:solidFill>
                  <a:srgbClr val="FF0000"/>
                </a:solidFill>
              </a:rPr>
              <a:t>嵌入式机器视觉系统</a:t>
            </a:r>
            <a:r>
              <a:rPr lang="zh-CN" altLang="en-US" sz="1600" dirty="0">
                <a:solidFill>
                  <a:srgbClr val="0070C0"/>
                </a:solidFill>
              </a:rPr>
              <a:t>，又称</a:t>
            </a:r>
            <a:r>
              <a:rPr lang="zh-CN" altLang="en-US" sz="1600" dirty="0">
                <a:solidFill>
                  <a:srgbClr val="FF0000"/>
                </a:solidFill>
              </a:rPr>
              <a:t>智能相机或视觉传感器</a:t>
            </a:r>
            <a:r>
              <a:rPr lang="zh-CN" altLang="en-US" sz="1600" dirty="0">
                <a:solidFill>
                  <a:srgbClr val="0070C0"/>
                </a:solidFill>
              </a:rPr>
              <a:t>。嵌入式视觉系统具有易学、易用、易维护等特点，可在短期内构建起可靠而有效的机器视觉系统，从而极大地提高了应用系统的开发速度。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E6B29936-8110-4E58-B061-FAA8FCFD9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单元四 </a:t>
            </a:r>
            <a:r>
              <a:rPr lang="en-US" altLang="zh-CN" dirty="0"/>
              <a:t>ABB</a:t>
            </a:r>
            <a:r>
              <a:rPr lang="zh-CN" altLang="en-US" dirty="0"/>
              <a:t>工业机器人与视觉系统集成</a:t>
            </a:r>
          </a:p>
        </p:txBody>
      </p:sp>
    </p:spTree>
    <p:extLst>
      <p:ext uri="{BB962C8B-B14F-4D97-AF65-F5344CB8AC3E}">
        <p14:creationId xmlns:p14="http://schemas.microsoft.com/office/powerpoint/2010/main" val="3020764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89741" y="478804"/>
            <a:ext cx="8280000" cy="4119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5.4.2</a:t>
            </a:r>
            <a:r>
              <a:rPr lang="zh-CN" altLang="en-US" sz="1600" dirty="0">
                <a:solidFill>
                  <a:srgbClr val="FF0000"/>
                </a:solidFill>
              </a:rPr>
              <a:t>工业智能相机调试与通信测试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工业机器人视觉检测模块选用</a:t>
            </a:r>
            <a:r>
              <a:rPr lang="en-US" altLang="zh-CN" sz="1600" dirty="0">
                <a:solidFill>
                  <a:srgbClr val="0070C0"/>
                </a:solidFill>
              </a:rPr>
              <a:t>COGNEX</a:t>
            </a:r>
            <a:r>
              <a:rPr lang="zh-CN" altLang="en-US" sz="1600" dirty="0">
                <a:solidFill>
                  <a:srgbClr val="0070C0"/>
                </a:solidFill>
              </a:rPr>
              <a:t> </a:t>
            </a:r>
            <a:r>
              <a:rPr lang="en-US" altLang="zh-CN" sz="1600" dirty="0">
                <a:solidFill>
                  <a:srgbClr val="0070C0"/>
                </a:solidFill>
              </a:rPr>
              <a:t>In-Sight 2000</a:t>
            </a:r>
            <a:r>
              <a:rPr lang="zh-CN" altLang="en-US" sz="1600" dirty="0">
                <a:solidFill>
                  <a:srgbClr val="0070C0"/>
                </a:solidFill>
              </a:rPr>
              <a:t>系列智能相机。相机自带网络接口，可与</a:t>
            </a:r>
            <a:r>
              <a:rPr lang="en-US" altLang="zh-CN" sz="1600" dirty="0">
                <a:solidFill>
                  <a:srgbClr val="0070C0"/>
                </a:solidFill>
              </a:rPr>
              <a:t>PC</a:t>
            </a:r>
            <a:r>
              <a:rPr lang="zh-CN" altLang="en-US" sz="1600" dirty="0">
                <a:solidFill>
                  <a:srgbClr val="0070C0"/>
                </a:solidFill>
              </a:rPr>
              <a:t>、</a:t>
            </a:r>
            <a:r>
              <a:rPr lang="en-US" altLang="zh-CN" sz="1600" dirty="0">
                <a:solidFill>
                  <a:srgbClr val="0070C0"/>
                </a:solidFill>
              </a:rPr>
              <a:t>PLC</a:t>
            </a:r>
            <a:r>
              <a:rPr lang="zh-CN" altLang="en-US" sz="1600" dirty="0">
                <a:solidFill>
                  <a:srgbClr val="0070C0"/>
                </a:solidFill>
              </a:rPr>
              <a:t>或工业机器人等通信，在完成相机模块的安装、连接后，接着要完成相机参数的调试。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1.</a:t>
            </a:r>
            <a:r>
              <a:rPr lang="zh-CN" altLang="en-US" sz="1600" dirty="0">
                <a:solidFill>
                  <a:srgbClr val="FF0000"/>
                </a:solidFill>
              </a:rPr>
              <a:t>相机参数的调试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  康耐视相机参数调试要借助于</a:t>
            </a:r>
            <a:r>
              <a:rPr lang="en-US" altLang="zh-CN" sz="1600" dirty="0">
                <a:solidFill>
                  <a:srgbClr val="FF0000"/>
                </a:solidFill>
              </a:rPr>
              <a:t>In-Sight Explorer</a:t>
            </a:r>
            <a:r>
              <a:rPr lang="zh-CN" altLang="en-US" sz="1600" dirty="0">
                <a:solidFill>
                  <a:srgbClr val="FF0000"/>
                </a:solidFill>
              </a:rPr>
              <a:t>软件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  <a:r>
              <a:rPr lang="en-US" altLang="zh-CN" sz="1600" dirty="0">
                <a:solidFill>
                  <a:srgbClr val="0070C0"/>
                </a:solidFill>
              </a:rPr>
              <a:t>In-Sight</a:t>
            </a:r>
            <a:r>
              <a:rPr lang="zh-CN" altLang="en-US" sz="1600" dirty="0">
                <a:solidFill>
                  <a:srgbClr val="0070C0"/>
                </a:solidFill>
              </a:rPr>
              <a:t>资源管理器软件界面看上去比较简洁，但是功能比较丰富。其中</a:t>
            </a:r>
            <a:r>
              <a:rPr lang="zh-CN" altLang="en-US" sz="1600" dirty="0">
                <a:solidFill>
                  <a:srgbClr val="FF0000"/>
                </a:solidFill>
              </a:rPr>
              <a:t>电子表格</a:t>
            </a:r>
            <a:r>
              <a:rPr lang="zh-CN" altLang="en-US" sz="1600" dirty="0">
                <a:solidFill>
                  <a:srgbClr val="0070C0"/>
                </a:solidFill>
              </a:rPr>
              <a:t>视图让用户感觉对光学检测应用进行最大化控制并不困难，另外</a:t>
            </a:r>
            <a:r>
              <a:rPr lang="en-US" altLang="zh-CN" sz="1600" dirty="0">
                <a:solidFill>
                  <a:srgbClr val="0070C0"/>
                </a:solidFill>
              </a:rPr>
              <a:t>In-Sight </a:t>
            </a:r>
            <a:r>
              <a:rPr lang="zh-CN" altLang="en-US" sz="1600" dirty="0">
                <a:solidFill>
                  <a:srgbClr val="0070C0"/>
                </a:solidFill>
              </a:rPr>
              <a:t>资源管理器软件还包括 </a:t>
            </a:r>
            <a:r>
              <a:rPr lang="en-US" altLang="zh-CN" sz="1600" dirty="0" err="1">
                <a:solidFill>
                  <a:srgbClr val="FF0000"/>
                </a:solidFill>
              </a:rPr>
              <a:t>EasyBuilder</a:t>
            </a:r>
            <a:r>
              <a:rPr lang="zh-CN" altLang="en-US" sz="1600" dirty="0">
                <a:solidFill>
                  <a:srgbClr val="0070C0"/>
                </a:solidFill>
              </a:rPr>
              <a:t>配置环境，可以在不进行编程的情况下快速部署应用。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相机参数调试的主要任务包括：</a:t>
            </a:r>
            <a:r>
              <a:rPr lang="zh-CN" altLang="en-US" sz="1600" dirty="0">
                <a:solidFill>
                  <a:srgbClr val="FF0000"/>
                </a:solidFill>
              </a:rPr>
              <a:t>图像亮度、曝光、光源强度、焦距</a:t>
            </a:r>
            <a:r>
              <a:rPr lang="zh-CN" altLang="en-US" sz="1600" dirty="0">
                <a:solidFill>
                  <a:srgbClr val="0070C0"/>
                </a:solidFill>
              </a:rPr>
              <a:t>等参数。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zh-CN" altLang="en-US" sz="1600" dirty="0">
                <a:solidFill>
                  <a:srgbClr val="0070C0"/>
                </a:solidFill>
              </a:rPr>
              <a:t>上述参数的调试需要在</a:t>
            </a:r>
            <a:r>
              <a:rPr lang="zh-CN" altLang="en-US" sz="1600" dirty="0">
                <a:solidFill>
                  <a:srgbClr val="FF0000"/>
                </a:solidFill>
              </a:rPr>
              <a:t>视觉编程软件</a:t>
            </a:r>
            <a:r>
              <a:rPr lang="zh-CN" altLang="en-US" sz="1600" dirty="0">
                <a:solidFill>
                  <a:srgbClr val="0070C0"/>
                </a:solidFill>
              </a:rPr>
              <a:t>中进行。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E6B29936-8110-4E58-B061-FAA8FCFD9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单元四 </a:t>
            </a:r>
            <a:r>
              <a:rPr lang="en-US" altLang="zh-CN" dirty="0"/>
              <a:t>ABB</a:t>
            </a:r>
            <a:r>
              <a:rPr lang="zh-CN" altLang="en-US" dirty="0"/>
              <a:t>工业机器人与视觉系统集成</a:t>
            </a:r>
          </a:p>
        </p:txBody>
      </p:sp>
    </p:spTree>
    <p:extLst>
      <p:ext uri="{BB962C8B-B14F-4D97-AF65-F5344CB8AC3E}">
        <p14:creationId xmlns:p14="http://schemas.microsoft.com/office/powerpoint/2010/main" val="516725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269821" y="478804"/>
            <a:ext cx="8280000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</a:rPr>
              <a:t>应用</a:t>
            </a:r>
            <a:r>
              <a:rPr lang="en-US" altLang="zh-CN" sz="1600" dirty="0">
                <a:solidFill>
                  <a:srgbClr val="FF0000"/>
                </a:solidFill>
              </a:rPr>
              <a:t>In-Sight Explorer</a:t>
            </a:r>
            <a:r>
              <a:rPr lang="zh-CN" altLang="en-US" sz="1600" dirty="0">
                <a:solidFill>
                  <a:srgbClr val="FF0000"/>
                </a:solidFill>
              </a:rPr>
              <a:t>软件调试相机参数：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E6B29936-8110-4E58-B061-FAA8FCFD9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单元四 </a:t>
            </a:r>
            <a:r>
              <a:rPr lang="en-US" altLang="zh-CN" dirty="0"/>
              <a:t>ABB</a:t>
            </a:r>
            <a:r>
              <a:rPr lang="zh-CN" altLang="en-US" dirty="0"/>
              <a:t>工业机器人与视觉系统集成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BF62361-F8DD-4BA2-9373-7174674D9BC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97" y="1148090"/>
            <a:ext cx="2879725" cy="1551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DDB399C-7848-46DB-BC08-0FE15C5BC87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00720"/>
            <a:ext cx="2879725" cy="209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B0E0058-7141-48E9-8248-AF62A130F3D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900" y="3338512"/>
            <a:ext cx="1979930" cy="1403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20C8B03-9243-4BC6-A434-28ABBC290AF9}"/>
              </a:ext>
            </a:extLst>
          </p:cNvPr>
          <p:cNvPicPr/>
          <p:nvPr/>
        </p:nvPicPr>
        <p:blipFill>
          <a:blip r:embed="rId5"/>
          <a:srcRect r="2322"/>
          <a:stretch>
            <a:fillRect/>
          </a:stretch>
        </p:blipFill>
        <p:spPr>
          <a:xfrm>
            <a:off x="4969758" y="2997558"/>
            <a:ext cx="2879725" cy="1958340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482461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97236" y="478804"/>
            <a:ext cx="8280000" cy="79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2.</a:t>
            </a:r>
            <a:r>
              <a:rPr lang="zh-CN" altLang="en-US" sz="1600" dirty="0">
                <a:solidFill>
                  <a:srgbClr val="FF0000"/>
                </a:solidFill>
              </a:rPr>
              <a:t>法兰工件的图像训练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相机</a:t>
            </a:r>
            <a:r>
              <a:rPr lang="zh-CN" altLang="en-US" sz="1600" dirty="0">
                <a:solidFill>
                  <a:srgbClr val="FF0000"/>
                </a:solidFill>
              </a:rPr>
              <a:t>参数的调试</a:t>
            </a:r>
            <a:r>
              <a:rPr lang="zh-CN" altLang="en-US" sz="1600" dirty="0">
                <a:solidFill>
                  <a:srgbClr val="0070C0"/>
                </a:solidFill>
              </a:rPr>
              <a:t>完成后，为了获取工件形状与位置数据，需要完成法兰工件的</a:t>
            </a:r>
            <a:r>
              <a:rPr lang="zh-CN" altLang="en-US" sz="1600" dirty="0">
                <a:solidFill>
                  <a:srgbClr val="FF0000"/>
                </a:solidFill>
              </a:rPr>
              <a:t>图像训练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E6B29936-8110-4E58-B061-FAA8FCFD9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单元四 </a:t>
            </a:r>
            <a:r>
              <a:rPr lang="en-US" altLang="zh-CN" dirty="0"/>
              <a:t>ABB</a:t>
            </a:r>
            <a:r>
              <a:rPr lang="zh-CN" altLang="en-US" dirty="0"/>
              <a:t>工业机器人与视觉系统集成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7F97A3F-EECD-495A-A3B9-5A556F7EEB7D}"/>
              </a:ext>
            </a:extLst>
          </p:cNvPr>
          <p:cNvPicPr/>
          <p:nvPr/>
        </p:nvPicPr>
        <p:blipFill>
          <a:blip r:embed="rId2"/>
          <a:srcRect t="13433"/>
          <a:stretch>
            <a:fillRect/>
          </a:stretch>
        </p:blipFill>
        <p:spPr>
          <a:xfrm>
            <a:off x="500847" y="1361803"/>
            <a:ext cx="3765714" cy="298285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0FEBCF2-586D-4DF5-A4DB-52480BFBCFF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273" y="1361803"/>
            <a:ext cx="4036695" cy="30522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3311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32000" y="486299"/>
            <a:ext cx="8280000" cy="4119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3. </a:t>
            </a:r>
            <a:r>
              <a:rPr lang="zh-CN" altLang="en-US" sz="1600" dirty="0">
                <a:solidFill>
                  <a:srgbClr val="FF0000"/>
                </a:solidFill>
              </a:rPr>
              <a:t>测试视觉数据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为了验证相机作业程序，可借助于</a:t>
            </a:r>
            <a:r>
              <a:rPr lang="zh-CN" altLang="en-US" sz="1600" dirty="0">
                <a:solidFill>
                  <a:srgbClr val="FF0000"/>
                </a:solidFill>
              </a:rPr>
              <a:t>串口调试助手</a:t>
            </a:r>
            <a:r>
              <a:rPr lang="zh-CN" altLang="en-US" sz="1600" dirty="0">
                <a:solidFill>
                  <a:srgbClr val="0070C0"/>
                </a:solidFill>
              </a:rPr>
              <a:t>软件测试视觉数据。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视觉编程软件中，单击</a:t>
            </a:r>
            <a:r>
              <a:rPr lang="zh-CN" altLang="en-US" sz="1600" dirty="0">
                <a:solidFill>
                  <a:srgbClr val="FF0000"/>
                </a:solidFill>
              </a:rPr>
              <a:t>联机</a:t>
            </a:r>
            <a:r>
              <a:rPr lang="zh-CN" altLang="en-US" sz="1600" dirty="0">
                <a:solidFill>
                  <a:srgbClr val="0070C0"/>
                </a:solidFill>
              </a:rPr>
              <a:t>按钮，切换到联机模式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打开</a:t>
            </a:r>
            <a:r>
              <a:rPr lang="zh-CN" altLang="en-US" sz="1600" dirty="0">
                <a:solidFill>
                  <a:srgbClr val="FF0000"/>
                </a:solidFill>
              </a:rPr>
              <a:t>通讯调试助手</a:t>
            </a:r>
            <a:r>
              <a:rPr lang="zh-CN" altLang="en-US" sz="1600" dirty="0">
                <a:solidFill>
                  <a:srgbClr val="0070C0"/>
                </a:solidFill>
              </a:rPr>
              <a:t>，选择</a:t>
            </a:r>
            <a:r>
              <a:rPr lang="en-US" altLang="zh-CN" sz="1600" dirty="0">
                <a:solidFill>
                  <a:srgbClr val="0070C0"/>
                </a:solidFill>
              </a:rPr>
              <a:t>TCP Client</a:t>
            </a:r>
            <a:r>
              <a:rPr lang="zh-CN" altLang="en-US" sz="1600" dirty="0">
                <a:solidFill>
                  <a:srgbClr val="0070C0"/>
                </a:solidFill>
              </a:rPr>
              <a:t>模式，相机为服务器。打开通讯调试助手，输入相机的</a:t>
            </a:r>
            <a:r>
              <a:rPr lang="en-US" altLang="zh-CN" sz="1600" dirty="0">
                <a:solidFill>
                  <a:srgbClr val="0070C0"/>
                </a:solidFill>
              </a:rPr>
              <a:t>IP</a:t>
            </a:r>
            <a:r>
              <a:rPr lang="zh-CN" altLang="en-US" sz="1600" dirty="0">
                <a:solidFill>
                  <a:srgbClr val="0070C0"/>
                </a:solidFill>
              </a:rPr>
              <a:t>地址</a:t>
            </a:r>
            <a:r>
              <a:rPr lang="en-US" altLang="zh-CN" sz="1600" dirty="0">
                <a:solidFill>
                  <a:srgbClr val="FF0000"/>
                </a:solidFill>
              </a:rPr>
              <a:t>192.168.101.50</a:t>
            </a:r>
            <a:r>
              <a:rPr lang="zh-CN" altLang="en-US" sz="1600" dirty="0">
                <a:solidFill>
                  <a:srgbClr val="0070C0"/>
                </a:solidFill>
              </a:rPr>
              <a:t>，端口号</a:t>
            </a:r>
            <a:r>
              <a:rPr lang="en-US" altLang="zh-CN" sz="1600" dirty="0">
                <a:solidFill>
                  <a:srgbClr val="FF0000"/>
                </a:solidFill>
              </a:rPr>
              <a:t>3010</a:t>
            </a:r>
            <a:r>
              <a:rPr lang="zh-CN" altLang="en-US" sz="1600" dirty="0">
                <a:solidFill>
                  <a:srgbClr val="0070C0"/>
                </a:solidFill>
              </a:rPr>
              <a:t>，建立通讯</a:t>
            </a:r>
            <a:r>
              <a:rPr lang="zh-CN" altLang="en-US" sz="1600" dirty="0">
                <a:solidFill>
                  <a:srgbClr val="FF0000"/>
                </a:solidFill>
              </a:rPr>
              <a:t>连接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发送指令</a:t>
            </a:r>
            <a:r>
              <a:rPr lang="en-US" altLang="zh-CN" sz="1600" dirty="0">
                <a:solidFill>
                  <a:srgbClr val="FF0000"/>
                </a:solidFill>
              </a:rPr>
              <a:t>admin</a:t>
            </a:r>
            <a:r>
              <a:rPr lang="zh-CN" altLang="en-US" sz="1600" dirty="0">
                <a:solidFill>
                  <a:srgbClr val="0070C0"/>
                </a:solidFill>
              </a:rPr>
              <a:t>到相机。调试助手收到相机返回的数据</a:t>
            </a:r>
            <a:r>
              <a:rPr lang="en-US" altLang="zh-CN" sz="1600" dirty="0">
                <a:solidFill>
                  <a:srgbClr val="FF0000"/>
                </a:solidFill>
              </a:rPr>
              <a:t>Password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发送指令</a:t>
            </a:r>
            <a:r>
              <a:rPr lang="en-US" altLang="zh-CN" sz="1600" dirty="0">
                <a:solidFill>
                  <a:srgbClr val="FF0000"/>
                </a:solidFill>
              </a:rPr>
              <a:t>” ”(</a:t>
            </a:r>
            <a:r>
              <a:rPr lang="zh-CN" altLang="en-US" sz="1600" dirty="0">
                <a:solidFill>
                  <a:srgbClr val="FF0000"/>
                </a:solidFill>
              </a:rPr>
              <a:t>空格</a:t>
            </a:r>
            <a:r>
              <a:rPr lang="en-US" altLang="zh-CN" sz="1600" dirty="0">
                <a:solidFill>
                  <a:srgbClr val="FF0000"/>
                </a:solidFill>
              </a:rPr>
              <a:t>)</a:t>
            </a:r>
            <a:r>
              <a:rPr lang="zh-CN" altLang="en-US" sz="1600" dirty="0">
                <a:solidFill>
                  <a:srgbClr val="0070C0"/>
                </a:solidFill>
              </a:rPr>
              <a:t>到相机，调试助手收到相机返回的数据</a:t>
            </a:r>
            <a:r>
              <a:rPr lang="en-US" altLang="zh-CN" sz="1600" dirty="0">
                <a:solidFill>
                  <a:srgbClr val="FF0000"/>
                </a:solidFill>
              </a:rPr>
              <a:t>User Logged In-</a:t>
            </a:r>
            <a:r>
              <a:rPr lang="en-US" altLang="zh-CN" sz="1600" dirty="0">
                <a:solidFill>
                  <a:srgbClr val="0070C0"/>
                </a:solidFill>
              </a:rPr>
              <a:t>&gt;</a:t>
            </a:r>
            <a:r>
              <a:rPr lang="zh-CN" altLang="en-US" sz="1600" dirty="0">
                <a:solidFill>
                  <a:srgbClr val="0070C0"/>
                </a:solidFill>
              </a:rPr>
              <a:t>发送指令</a:t>
            </a:r>
            <a:r>
              <a:rPr lang="en-US" altLang="zh-CN" sz="1600" dirty="0">
                <a:solidFill>
                  <a:srgbClr val="FF0000"/>
                </a:solidFill>
              </a:rPr>
              <a:t>se8</a:t>
            </a:r>
            <a:r>
              <a:rPr lang="zh-CN" altLang="en-US" sz="1600" dirty="0">
                <a:solidFill>
                  <a:srgbClr val="0070C0"/>
                </a:solidFill>
              </a:rPr>
              <a:t>到相机，控制相机执行一次拍照，调试助手收到相机返回的数据</a:t>
            </a:r>
            <a:r>
              <a:rPr lang="en-US" altLang="zh-CN" sz="1600" dirty="0">
                <a:solidFill>
                  <a:srgbClr val="FF0000"/>
                </a:solidFill>
              </a:rPr>
              <a:t>1</a:t>
            </a:r>
            <a:r>
              <a:rPr lang="zh-CN" altLang="en-US" sz="1600" dirty="0">
                <a:solidFill>
                  <a:srgbClr val="0070C0"/>
                </a:solidFill>
              </a:rPr>
              <a:t>，代表指令发送成功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发送</a:t>
            </a:r>
            <a:r>
              <a:rPr lang="en-US" altLang="zh-CN" sz="1600" dirty="0" err="1">
                <a:solidFill>
                  <a:srgbClr val="0070C0"/>
                </a:solidFill>
              </a:rPr>
              <a:t>GVfalan.Fixture.X</a:t>
            </a:r>
            <a:r>
              <a:rPr lang="zh-CN" altLang="en-US" sz="1600" dirty="0">
                <a:solidFill>
                  <a:srgbClr val="0070C0"/>
                </a:solidFill>
              </a:rPr>
              <a:t>到相机，调试助手收到相机返回的数据</a:t>
            </a:r>
            <a:r>
              <a:rPr lang="en-US" altLang="zh-CN" sz="1600" dirty="0">
                <a:solidFill>
                  <a:srgbClr val="FF0000"/>
                </a:solidFill>
              </a:rPr>
              <a:t>1  156.105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  <a:r>
              <a:rPr lang="en-US" altLang="zh-CN" sz="1600" dirty="0">
                <a:solidFill>
                  <a:srgbClr val="FF0000"/>
                </a:solidFill>
              </a:rPr>
              <a:t>1</a:t>
            </a:r>
            <a:r>
              <a:rPr lang="zh-CN" altLang="en-US" sz="1600" dirty="0">
                <a:solidFill>
                  <a:srgbClr val="0070C0"/>
                </a:solidFill>
              </a:rPr>
              <a:t>代表指令发送成功，</a:t>
            </a:r>
            <a:r>
              <a:rPr lang="en-US" altLang="zh-CN" sz="1600" dirty="0">
                <a:solidFill>
                  <a:srgbClr val="FF0000"/>
                </a:solidFill>
              </a:rPr>
              <a:t>156.105</a:t>
            </a:r>
            <a:r>
              <a:rPr lang="zh-CN" altLang="en-US" sz="1600" dirty="0">
                <a:solidFill>
                  <a:srgbClr val="0070C0"/>
                </a:solidFill>
              </a:rPr>
              <a:t>代表工件在</a:t>
            </a:r>
            <a:r>
              <a:rPr lang="en-US" altLang="zh-CN" sz="1600" dirty="0">
                <a:solidFill>
                  <a:srgbClr val="0070C0"/>
                </a:solidFill>
              </a:rPr>
              <a:t>X</a:t>
            </a:r>
            <a:r>
              <a:rPr lang="zh-CN" altLang="en-US" sz="1600" dirty="0">
                <a:solidFill>
                  <a:srgbClr val="0070C0"/>
                </a:solidFill>
              </a:rPr>
              <a:t>方向的位置。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E6B29936-8110-4E58-B061-FAA8FCFD9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单元四 </a:t>
            </a:r>
            <a:r>
              <a:rPr lang="en-US" altLang="zh-CN" dirty="0"/>
              <a:t>ABB</a:t>
            </a:r>
            <a:r>
              <a:rPr lang="zh-CN" altLang="en-US" dirty="0"/>
              <a:t>工业机器人与视觉系统集成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0DDA592-B2F4-46E1-9164-9F691554557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" t="9333" r="3789" b="4820"/>
          <a:stretch/>
        </p:blipFill>
        <p:spPr bwMode="auto">
          <a:xfrm>
            <a:off x="921583" y="1279723"/>
            <a:ext cx="3238500" cy="350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42EA36D-FDBB-488F-A143-E98722B464C6}"/>
              </a:ext>
            </a:extLst>
          </p:cNvPr>
          <p:cNvPicPr/>
          <p:nvPr/>
        </p:nvPicPr>
        <p:blipFill rotWithShape="1">
          <a:blip r:embed="rId3"/>
          <a:srcRect l="1299" t="6575" r="2597" b="6302"/>
          <a:stretch/>
        </p:blipFill>
        <p:spPr bwMode="auto">
          <a:xfrm>
            <a:off x="4623843" y="1243185"/>
            <a:ext cx="2819400" cy="8077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70299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292309" y="501289"/>
            <a:ext cx="8280000" cy="374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5.4.3 ABB</a:t>
            </a:r>
            <a:r>
              <a:rPr lang="zh-CN" altLang="en-US" sz="1600" dirty="0">
                <a:solidFill>
                  <a:srgbClr val="FF0000"/>
                </a:solidFill>
              </a:rPr>
              <a:t>工业机器人与康耐视智能相机的</a:t>
            </a:r>
            <a:r>
              <a:rPr lang="en-US" altLang="zh-CN" sz="1600" dirty="0">
                <a:solidFill>
                  <a:srgbClr val="FF0000"/>
                </a:solidFill>
              </a:rPr>
              <a:t>Socket</a:t>
            </a:r>
            <a:r>
              <a:rPr lang="zh-CN" altLang="en-US" sz="1600" dirty="0">
                <a:solidFill>
                  <a:srgbClr val="FF0000"/>
                </a:solidFill>
              </a:rPr>
              <a:t>通信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机器人与相机通信程序基于</a:t>
            </a:r>
            <a:r>
              <a:rPr lang="en-US" altLang="zh-CN" sz="1600" dirty="0">
                <a:solidFill>
                  <a:srgbClr val="0070C0"/>
                </a:solidFill>
              </a:rPr>
              <a:t>Socket</a:t>
            </a:r>
            <a:r>
              <a:rPr lang="zh-CN" altLang="en-US" sz="1600" dirty="0">
                <a:solidFill>
                  <a:srgbClr val="0070C0"/>
                </a:solidFill>
              </a:rPr>
              <a:t>套接字开发，其中</a:t>
            </a:r>
            <a:r>
              <a:rPr lang="zh-CN" altLang="en-US" sz="1600" dirty="0">
                <a:solidFill>
                  <a:srgbClr val="FF0000"/>
                </a:solidFill>
              </a:rPr>
              <a:t>机器人为客户端、相机为通信服务器</a:t>
            </a:r>
            <a:r>
              <a:rPr lang="zh-CN" altLang="en-US" sz="1600" dirty="0">
                <a:solidFill>
                  <a:srgbClr val="0070C0"/>
                </a:solidFill>
              </a:rPr>
              <a:t>。为了实现</a:t>
            </a:r>
            <a:r>
              <a:rPr lang="en-US" altLang="zh-CN" sz="1600" dirty="0">
                <a:solidFill>
                  <a:srgbClr val="0070C0"/>
                </a:solidFill>
              </a:rPr>
              <a:t>Socket</a:t>
            </a:r>
            <a:r>
              <a:rPr lang="zh-CN" altLang="en-US" sz="1600" dirty="0">
                <a:solidFill>
                  <a:srgbClr val="0070C0"/>
                </a:solidFill>
              </a:rPr>
              <a:t>通信，相机需要完成</a:t>
            </a:r>
            <a:r>
              <a:rPr lang="zh-CN" altLang="en-US" sz="1600" dirty="0">
                <a:solidFill>
                  <a:srgbClr val="FF0000"/>
                </a:solidFill>
              </a:rPr>
              <a:t>参数调试</a:t>
            </a:r>
            <a:r>
              <a:rPr lang="zh-CN" altLang="en-US" sz="1600" dirty="0">
                <a:solidFill>
                  <a:srgbClr val="0070C0"/>
                </a:solidFill>
              </a:rPr>
              <a:t>以及法兰工件的</a:t>
            </a:r>
            <a:r>
              <a:rPr lang="zh-CN" altLang="en-US" sz="1600" dirty="0">
                <a:solidFill>
                  <a:srgbClr val="FF0000"/>
                </a:solidFill>
              </a:rPr>
              <a:t>形状学习</a:t>
            </a:r>
            <a:r>
              <a:rPr lang="zh-CN" altLang="en-US" sz="1600" dirty="0">
                <a:solidFill>
                  <a:srgbClr val="0070C0"/>
                </a:solidFill>
              </a:rPr>
              <a:t>，机器人应用</a:t>
            </a:r>
            <a:r>
              <a:rPr lang="en-US" altLang="zh-CN" sz="1600" dirty="0">
                <a:solidFill>
                  <a:srgbClr val="0070C0"/>
                </a:solidFill>
              </a:rPr>
              <a:t>RAPID</a:t>
            </a:r>
            <a:r>
              <a:rPr lang="zh-CN" altLang="en-US" sz="1600" dirty="0">
                <a:solidFill>
                  <a:srgbClr val="0070C0"/>
                </a:solidFill>
              </a:rPr>
              <a:t>语言完成通信程序的编写，并将相机反馈的数据进行转换以得到工件坐标的变化量，并以此修正机器人的示教位置。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  1.</a:t>
            </a:r>
            <a:r>
              <a:rPr lang="zh-CN" altLang="en-US" sz="1600" dirty="0">
                <a:solidFill>
                  <a:srgbClr val="FF0000"/>
                </a:solidFill>
              </a:rPr>
              <a:t>工业机器人与相机通信建立流程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机器人与相机采用</a:t>
            </a:r>
            <a:r>
              <a:rPr lang="en-US" altLang="zh-CN" sz="1600" dirty="0">
                <a:solidFill>
                  <a:srgbClr val="0070C0"/>
                </a:solidFill>
              </a:rPr>
              <a:t>Socket</a:t>
            </a:r>
            <a:r>
              <a:rPr lang="zh-CN" altLang="en-US" sz="1600" dirty="0">
                <a:solidFill>
                  <a:srgbClr val="0070C0"/>
                </a:solidFill>
              </a:rPr>
              <a:t>通信，</a:t>
            </a:r>
            <a:r>
              <a:rPr lang="zh-CN" altLang="en-US" sz="1600" dirty="0">
                <a:solidFill>
                  <a:srgbClr val="FF0000"/>
                </a:solidFill>
              </a:rPr>
              <a:t>基本流程</a:t>
            </a:r>
            <a:r>
              <a:rPr lang="zh-CN" altLang="en-US" sz="1600" dirty="0">
                <a:solidFill>
                  <a:srgbClr val="0070C0"/>
                </a:solidFill>
              </a:rPr>
              <a:t>如下：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（</a:t>
            </a:r>
            <a:r>
              <a:rPr lang="en-US" altLang="zh-CN" sz="1600" dirty="0">
                <a:solidFill>
                  <a:srgbClr val="0070C0"/>
                </a:solidFill>
              </a:rPr>
              <a:t>1</a:t>
            </a:r>
            <a:r>
              <a:rPr lang="zh-CN" altLang="en-US" sz="1600" dirty="0">
                <a:solidFill>
                  <a:srgbClr val="0070C0"/>
                </a:solidFill>
              </a:rPr>
              <a:t>）工业机器人同相机</a:t>
            </a:r>
            <a:r>
              <a:rPr lang="zh-CN" altLang="en-US" sz="1600" dirty="0">
                <a:solidFill>
                  <a:srgbClr val="FF0000"/>
                </a:solidFill>
              </a:rPr>
              <a:t>建立</a:t>
            </a:r>
            <a:r>
              <a:rPr lang="en-US" altLang="zh-CN" sz="1600" dirty="0">
                <a:solidFill>
                  <a:srgbClr val="FF0000"/>
                </a:solidFill>
              </a:rPr>
              <a:t>Socket</a:t>
            </a:r>
            <a:r>
              <a:rPr lang="zh-CN" altLang="en-US" sz="1600" dirty="0">
                <a:solidFill>
                  <a:srgbClr val="FF0000"/>
                </a:solidFill>
              </a:rPr>
              <a:t>连接</a:t>
            </a:r>
            <a:r>
              <a:rPr lang="zh-CN" altLang="en-US" sz="1600" dirty="0">
                <a:solidFill>
                  <a:srgbClr val="0070C0"/>
                </a:solidFill>
              </a:rPr>
              <a:t>；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（</a:t>
            </a:r>
            <a:r>
              <a:rPr lang="en-US" altLang="zh-CN" sz="1600" dirty="0">
                <a:solidFill>
                  <a:srgbClr val="0070C0"/>
                </a:solidFill>
              </a:rPr>
              <a:t>2</a:t>
            </a:r>
            <a:r>
              <a:rPr lang="zh-CN" altLang="en-US" sz="1600" dirty="0">
                <a:solidFill>
                  <a:srgbClr val="0070C0"/>
                </a:solidFill>
              </a:rPr>
              <a:t>）工业机器人发送用户名</a:t>
            </a:r>
            <a:r>
              <a:rPr lang="zh-CN" altLang="en-US" sz="1600" dirty="0">
                <a:solidFill>
                  <a:srgbClr val="FF0000"/>
                </a:solidFill>
              </a:rPr>
              <a:t>“</a:t>
            </a:r>
            <a:r>
              <a:rPr lang="en-US" altLang="zh-CN" sz="1600" dirty="0">
                <a:solidFill>
                  <a:srgbClr val="FF0000"/>
                </a:solidFill>
              </a:rPr>
              <a:t>admin\0d\0a”</a:t>
            </a:r>
            <a:r>
              <a:rPr lang="zh-CN" altLang="en-US" sz="1600" dirty="0">
                <a:solidFill>
                  <a:srgbClr val="0070C0"/>
                </a:solidFill>
              </a:rPr>
              <a:t>给相机，相机返回确认信息；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（</a:t>
            </a:r>
            <a:r>
              <a:rPr lang="en-US" altLang="zh-CN" sz="1600" dirty="0">
                <a:solidFill>
                  <a:srgbClr val="0070C0"/>
                </a:solidFill>
              </a:rPr>
              <a:t>3</a:t>
            </a:r>
            <a:r>
              <a:rPr lang="zh-CN" altLang="en-US" sz="1600" dirty="0">
                <a:solidFill>
                  <a:srgbClr val="0070C0"/>
                </a:solidFill>
              </a:rPr>
              <a:t>）工业机器人发送密码</a:t>
            </a:r>
            <a:r>
              <a:rPr lang="zh-CN" altLang="en-US" sz="1600" dirty="0">
                <a:solidFill>
                  <a:srgbClr val="FF0000"/>
                </a:solidFill>
              </a:rPr>
              <a:t>“</a:t>
            </a:r>
            <a:r>
              <a:rPr lang="en-US" altLang="zh-CN" sz="1600" dirty="0">
                <a:solidFill>
                  <a:srgbClr val="FF0000"/>
                </a:solidFill>
              </a:rPr>
              <a:t>\0d\0a”</a:t>
            </a:r>
            <a:r>
              <a:rPr lang="zh-CN" altLang="en-US" sz="1600" dirty="0">
                <a:solidFill>
                  <a:srgbClr val="0070C0"/>
                </a:solidFill>
              </a:rPr>
              <a:t>给相机，相机返回确认信息。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E6B29936-8110-4E58-B061-FAA8FCFD9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单元四 </a:t>
            </a:r>
            <a:r>
              <a:rPr lang="en-US" altLang="zh-CN" dirty="0"/>
              <a:t>ABB</a:t>
            </a:r>
            <a:r>
              <a:rPr lang="zh-CN" altLang="en-US" dirty="0"/>
              <a:t>工业机器人与视觉系统集成</a:t>
            </a:r>
          </a:p>
        </p:txBody>
      </p:sp>
    </p:spTree>
    <p:extLst>
      <p:ext uri="{BB962C8B-B14F-4D97-AF65-F5344CB8AC3E}">
        <p14:creationId xmlns:p14="http://schemas.microsoft.com/office/powerpoint/2010/main" val="37641616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积分">
  <a:themeElements>
    <a:clrScheme name="积分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积分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积分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>
    <a:txDef>
      <a:spPr bwMode="auto">
        <a:noFill/>
        <a:ln>
          <a:noFill/>
        </a:ln>
      </a:spPr>
      <a:bodyPr lIns="68574" tIns="34288" rIns="68574" bIns="34288" anchor="b"/>
      <a:lstStyle>
        <a:defPPr algn="ctr" defTabSz="914400" fontAlgn="base">
          <a:lnSpc>
            <a:spcPct val="200000"/>
          </a:lnSpc>
          <a:spcBef>
            <a:spcPct val="0"/>
          </a:spcBef>
          <a:spcAft>
            <a:spcPct val="0"/>
          </a:spcAft>
          <a:defRPr sz="3600" dirty="0" smtClean="0">
            <a:solidFill>
              <a:srgbClr val="FF0000"/>
            </a:solidFill>
            <a:effectLst>
              <a:outerShdw blurRad="38100" dist="38100" dir="2700000" algn="tl">
                <a:srgbClr val="C0C0C0"/>
              </a:outerShdw>
            </a:effectLst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1994</TotalTime>
  <Words>1512</Words>
  <Application>Microsoft Office PowerPoint</Application>
  <PresentationFormat>全屏显示(16:9)</PresentationFormat>
  <Paragraphs>120</Paragraphs>
  <Slides>17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等线</vt:lpstr>
      <vt:lpstr>微软雅黑</vt:lpstr>
      <vt:lpstr>Calibri</vt:lpstr>
      <vt:lpstr>Tw Cen MT</vt:lpstr>
      <vt:lpstr>Tw Cen MT Condensed</vt:lpstr>
      <vt:lpstr>Wingdings</vt:lpstr>
      <vt:lpstr>Wingdings 3</vt:lpstr>
      <vt:lpstr>积分</vt:lpstr>
      <vt:lpstr>BMP 图像</vt:lpstr>
      <vt:lpstr>PowerPoint 演示文稿</vt:lpstr>
      <vt:lpstr>PowerPoint 演示文稿</vt:lpstr>
      <vt:lpstr>单元四 ABB工业机器人与视觉系统集成</vt:lpstr>
      <vt:lpstr>单元四 ABB工业机器人与视觉系统集成</vt:lpstr>
      <vt:lpstr>单元四 ABB工业机器人与视觉系统集成</vt:lpstr>
      <vt:lpstr>单元四 ABB工业机器人与视觉系统集成</vt:lpstr>
      <vt:lpstr>单元四 ABB工业机器人与视觉系统集成</vt:lpstr>
      <vt:lpstr>单元四 ABB工业机器人与视觉系统集成</vt:lpstr>
      <vt:lpstr>单元四 ABB工业机器人与视觉系统集成</vt:lpstr>
      <vt:lpstr>单元四 ABB工业机器人与视觉系统集成</vt:lpstr>
      <vt:lpstr>单元四 ABB工业机器人与视觉系统集成</vt:lpstr>
      <vt:lpstr>单元四 ABB工业机器人与视觉系统集成</vt:lpstr>
      <vt:lpstr>单元四 ABB工业机器人与视觉系统集成</vt:lpstr>
      <vt:lpstr>单元四 ABB工业机器人与视觉系统集成</vt:lpstr>
      <vt:lpstr>单元四 ABB工业机器人与视觉系统集成</vt:lpstr>
      <vt:lpstr>单元四 ABB工业机器人与视觉系统集成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>第一PPT</dc:creator>
  <cp:keywords>www.1ppt.com</cp:keywords>
  <cp:lastModifiedBy>zhangah</cp:lastModifiedBy>
  <cp:revision>222</cp:revision>
  <cp:lastPrinted>2019-11-15T04:16:00Z</cp:lastPrinted>
  <dcterms:created xsi:type="dcterms:W3CDTF">2016-11-13T10:40:00Z</dcterms:created>
  <dcterms:modified xsi:type="dcterms:W3CDTF">2024-07-05T02:33:52Z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D531F706125F41F88F764CD171A90F58</vt:lpwstr>
  </property>
  <property fmtid="{D5CDD505-2E9C-101B-9397-08002B2CF9AE}" pid="3" name="KSOProductBuildVer">
    <vt:lpwstr>2052-11.1.0.10463</vt:lpwstr>
  </property>
</Properties>
</file>